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486" r:id="rId2"/>
    <p:sldId id="487" r:id="rId3"/>
    <p:sldId id="554" r:id="rId4"/>
    <p:sldId id="555" r:id="rId5"/>
    <p:sldId id="488" r:id="rId6"/>
    <p:sldId id="496" r:id="rId7"/>
    <p:sldId id="497" r:id="rId8"/>
    <p:sldId id="498" r:id="rId9"/>
    <p:sldId id="499" r:id="rId10"/>
    <p:sldId id="500" r:id="rId11"/>
    <p:sldId id="501" r:id="rId12"/>
    <p:sldId id="502" r:id="rId13"/>
    <p:sldId id="503" r:id="rId14"/>
    <p:sldId id="520" r:id="rId15"/>
    <p:sldId id="522" r:id="rId16"/>
    <p:sldId id="521" r:id="rId17"/>
    <p:sldId id="504" r:id="rId18"/>
    <p:sldId id="506" r:id="rId19"/>
    <p:sldId id="518" r:id="rId20"/>
    <p:sldId id="517" r:id="rId21"/>
    <p:sldId id="519" r:id="rId22"/>
    <p:sldId id="507" r:id="rId23"/>
    <p:sldId id="508" r:id="rId24"/>
    <p:sldId id="509" r:id="rId25"/>
    <p:sldId id="515" r:id="rId26"/>
    <p:sldId id="514" r:id="rId27"/>
    <p:sldId id="516" r:id="rId28"/>
    <p:sldId id="489" r:id="rId29"/>
    <p:sldId id="490" r:id="rId30"/>
    <p:sldId id="491" r:id="rId31"/>
    <p:sldId id="492" r:id="rId32"/>
    <p:sldId id="493" r:id="rId33"/>
    <p:sldId id="494" r:id="rId34"/>
    <p:sldId id="495" r:id="rId35"/>
    <p:sldId id="524" r:id="rId36"/>
    <p:sldId id="525" r:id="rId37"/>
    <p:sldId id="510" r:id="rId38"/>
    <p:sldId id="511" r:id="rId39"/>
    <p:sldId id="512" r:id="rId40"/>
    <p:sldId id="523" r:id="rId41"/>
    <p:sldId id="538" r:id="rId42"/>
    <p:sldId id="537" r:id="rId43"/>
    <p:sldId id="539" r:id="rId44"/>
    <p:sldId id="536" r:id="rId45"/>
    <p:sldId id="531" r:id="rId46"/>
    <p:sldId id="532" r:id="rId47"/>
    <p:sldId id="535" r:id="rId48"/>
    <p:sldId id="533" r:id="rId49"/>
    <p:sldId id="534" r:id="rId50"/>
    <p:sldId id="540" r:id="rId51"/>
    <p:sldId id="541" r:id="rId52"/>
    <p:sldId id="542" r:id="rId53"/>
    <p:sldId id="543" r:id="rId54"/>
    <p:sldId id="530" r:id="rId55"/>
    <p:sldId id="545" r:id="rId56"/>
    <p:sldId id="546" r:id="rId57"/>
    <p:sldId id="547" r:id="rId58"/>
    <p:sldId id="548" r:id="rId59"/>
    <p:sldId id="552" r:id="rId60"/>
    <p:sldId id="549" r:id="rId61"/>
    <p:sldId id="550" r:id="rId62"/>
    <p:sldId id="551" r:id="rId63"/>
    <p:sldId id="553" r:id="rId64"/>
    <p:sldId id="513" r:id="rId65"/>
  </p:sldIdLst>
  <p:sldSz cx="9144000" cy="6858000" type="screen4x3"/>
  <p:notesSz cx="6858000" cy="91170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600">
          <p15:clr>
            <a:srgbClr val="A4A3A4"/>
          </p15:clr>
        </p15:guide>
        <p15:guide id="2" pos="48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72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4" autoAdjust="0"/>
    <p:restoredTop sz="94294" autoAdjust="0"/>
  </p:normalViewPr>
  <p:slideViewPr>
    <p:cSldViewPr>
      <p:cViewPr varScale="1">
        <p:scale>
          <a:sx n="77" d="100"/>
          <a:sy n="77" d="100"/>
        </p:scale>
        <p:origin x="498" y="84"/>
      </p:cViewPr>
      <p:guideLst>
        <p:guide orient="horz" pos="3600"/>
        <p:guide pos="48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1890" y="504"/>
      </p:cViewPr>
      <p:guideLst>
        <p:guide orient="horz" pos="2872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>
            <a:extLst>
              <a:ext uri="{FF2B5EF4-FFF2-40B4-BE49-F238E27FC236}">
                <a16:creationId xmlns:a16="http://schemas.microsoft.com/office/drawing/2014/main" id="{9E8522FC-2230-4E59-8072-2825A238DFC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6CA6EF36-A255-430C-91BB-4042C0D99EA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7028" name="Rectangle 4">
            <a:extLst>
              <a:ext uri="{FF2B5EF4-FFF2-40B4-BE49-F238E27FC236}">
                <a16:creationId xmlns:a16="http://schemas.microsoft.com/office/drawing/2014/main" id="{D9D83FEB-4C98-421F-9EAD-E9A1F716BB9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614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7029" name="Rectangle 5">
            <a:extLst>
              <a:ext uri="{FF2B5EF4-FFF2-40B4-BE49-F238E27FC236}">
                <a16:creationId xmlns:a16="http://schemas.microsoft.com/office/drawing/2014/main" id="{1FF10C60-F97E-42CD-9F73-137674C3C59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614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4C36016B-031C-4326-BE50-A97C4D3199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97354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>
            <a:extLst>
              <a:ext uri="{FF2B5EF4-FFF2-40B4-BE49-F238E27FC236}">
                <a16:creationId xmlns:a16="http://schemas.microsoft.com/office/drawing/2014/main" id="{D2D03EE4-C786-4D5B-B118-5A9B11AAEB8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2563" name="Rectangle 3">
            <a:extLst>
              <a:ext uri="{FF2B5EF4-FFF2-40B4-BE49-F238E27FC236}">
                <a16:creationId xmlns:a16="http://schemas.microsoft.com/office/drawing/2014/main" id="{9FFEFA3A-0B43-4698-AC6F-2080E30906D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0938" y="684213"/>
            <a:ext cx="4557712" cy="3417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2565" name="Rectangle 5">
            <a:extLst>
              <a:ext uri="{FF2B5EF4-FFF2-40B4-BE49-F238E27FC236}">
                <a16:creationId xmlns:a16="http://schemas.microsoft.com/office/drawing/2014/main" id="{FD9863DF-7D65-44BD-9C11-3EF49F7D286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30700"/>
            <a:ext cx="548640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22566" name="Rectangle 6">
            <a:extLst>
              <a:ext uri="{FF2B5EF4-FFF2-40B4-BE49-F238E27FC236}">
                <a16:creationId xmlns:a16="http://schemas.microsoft.com/office/drawing/2014/main" id="{8B63B415-33D8-42CD-97EA-CEAA04B4618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59813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2567" name="Rectangle 7">
            <a:extLst>
              <a:ext uri="{FF2B5EF4-FFF2-40B4-BE49-F238E27FC236}">
                <a16:creationId xmlns:a16="http://schemas.microsoft.com/office/drawing/2014/main" id="{B1827937-2232-4E19-AC4D-3F26EFEFB1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59813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8BFE5B1E-CB13-4FB8-A628-1D849DC1B0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8359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258BF2-AFE0-469D-B5A7-E28E65B687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2E67B1-F145-4131-9F4B-18188BF368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56CD35-17AF-4917-A996-A792C48FD6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E16F8-5F82-4C8A-A75C-0C0CD4D16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214805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258BF2-AFE0-469D-B5A7-E28E65B687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2E67B1-F145-4131-9F4B-18188BF368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56CD35-17AF-4917-A996-A792C48FD6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0AE8C-369A-494A-BE08-4963B5A229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308916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258BF2-AFE0-469D-B5A7-E28E65B687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2E67B1-F145-4131-9F4B-18188BF368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56CD35-17AF-4917-A996-A792C48FD6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B765F-5BD3-4551-96B2-B57A943B82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76904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6096000" y="6248400"/>
            <a:ext cx="2667000" cy="5334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" name="Picture 10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6248400"/>
            <a:ext cx="236220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608116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258BF2-AFE0-469D-B5A7-E28E65B687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2E67B1-F145-4131-9F4B-18188BF368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56CD35-17AF-4917-A996-A792C48FD6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E8FDB-D713-472E-AEE6-81B38A5985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367792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258BF2-AFE0-469D-B5A7-E28E65B687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2E67B1-F145-4131-9F4B-18188BF368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56CD35-17AF-4917-A996-A792C48FD6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37E73-DCFA-47B6-9C15-CB03A1AFA2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341679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A258BF2-AFE0-469D-B5A7-E28E65B687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62E67B1-F145-4131-9F4B-18188BF368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556CD35-17AF-4917-A996-A792C48FD6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512A61-7988-43AB-BFBC-CB2D034A99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474671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A258BF2-AFE0-469D-B5A7-E28E65B687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62E67B1-F145-4131-9F4B-18188BF368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556CD35-17AF-4917-A996-A792C48FD6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E0CD0-35B3-4F3B-A141-9CCE8ECBF8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06584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A258BF2-AFE0-469D-B5A7-E28E65B687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62E67B1-F145-4131-9F4B-18188BF368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556CD35-17AF-4917-A996-A792C48FD6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40CAD-5CCF-480B-9B0E-1A49B7F5DC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425911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258BF2-AFE0-469D-B5A7-E28E65B687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2E67B1-F145-4131-9F4B-18188BF368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56CD35-17AF-4917-A996-A792C48FD6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EF14F-726B-4BA7-9EA9-C53EE5F0EA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48683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258BF2-AFE0-469D-B5A7-E28E65B687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2E67B1-F145-4131-9F4B-18188BF368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56CD35-17AF-4917-A996-A792C48FD6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492A6-3F08-4946-8DEF-D33AD41920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719009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A258BF2-AFE0-469D-B5A7-E28E65B687D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62E67B1-F145-4131-9F4B-18188BF368D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556CD35-17AF-4917-A996-A792C48FD63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/>
            </a:lvl1pPr>
          </a:lstStyle>
          <a:p>
            <a:pPr>
              <a:defRPr/>
            </a:pPr>
            <a:fld id="{2ACFEAD3-820A-48FA-B31A-29DA8CEF4B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8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6096000" y="6248400"/>
            <a:ext cx="2667000" cy="5334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1033" name="Picture 7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6248400"/>
            <a:ext cx="236220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38187"/>
            <a:ext cx="6553200" cy="3965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28600" y="4807050"/>
            <a:ext cx="8648700" cy="12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600" kern="0" dirty="0">
                <a:solidFill>
                  <a:srgbClr val="000000"/>
                </a:solidFill>
                <a:latin typeface="Arial Narrow" panose="020B0606020202030204" pitchFamily="34" charset="0"/>
              </a:rPr>
              <a:t>COMMERCIAL SOLUTIONS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838200"/>
          </a:xfrm>
        </p:spPr>
        <p:txBody>
          <a:bodyPr/>
          <a:lstStyle/>
          <a:p>
            <a:r>
              <a:rPr lang="en-US" dirty="0"/>
              <a:t>Sustainability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71628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What is uPVC?</a:t>
            </a:r>
          </a:p>
          <a:p>
            <a:pPr>
              <a:buSzPct val="60000"/>
            </a:pPr>
            <a:r>
              <a:rPr lang="en-CA" sz="1800" dirty="0"/>
              <a:t>“u” means “</a:t>
            </a:r>
            <a:r>
              <a:rPr lang="en-CA" sz="1800" dirty="0" err="1"/>
              <a:t>unplasticized</a:t>
            </a:r>
            <a:r>
              <a:rPr lang="en-CA" sz="1800" dirty="0"/>
              <a:t>” – no plasticizers added</a:t>
            </a:r>
          </a:p>
          <a:p>
            <a:pPr>
              <a:buSzPct val="60000"/>
            </a:pPr>
            <a:r>
              <a:rPr lang="en-CA" sz="1800" dirty="0"/>
              <a:t>PVC is a plastic material produced by combining salt and oil derivatives</a:t>
            </a:r>
          </a:p>
          <a:p>
            <a:pPr>
              <a:buSzPct val="60000"/>
            </a:pPr>
            <a:r>
              <a:rPr lang="en-US" sz="1800" dirty="0"/>
              <a:t>Ethylene is a natural by-product of natural gas production and produced by “cracking” natural gas (distilling with heat)</a:t>
            </a:r>
          </a:p>
          <a:p>
            <a:pPr>
              <a:buSzPct val="60000"/>
            </a:pPr>
            <a:r>
              <a:rPr lang="en-US" sz="1800" dirty="0"/>
              <a:t>Chlorine is combined with Ethylene to produce Ethylene Dichloride</a:t>
            </a:r>
          </a:p>
          <a:p>
            <a:pPr>
              <a:buSzPct val="60000"/>
            </a:pPr>
            <a:r>
              <a:rPr lang="en-US" sz="1800" dirty="0"/>
              <a:t>Ethylene Dichloride is then turned into Vinyl Chloride Monomer (Gas) </a:t>
            </a:r>
          </a:p>
          <a:p>
            <a:pPr>
              <a:buSzPct val="60000"/>
            </a:pPr>
            <a:r>
              <a:rPr lang="en-US" sz="1800" dirty="0"/>
              <a:t>This gas is converted into a polymer (chains of molecules)</a:t>
            </a:r>
          </a:p>
          <a:p>
            <a:pPr>
              <a:buSzPct val="60000"/>
            </a:pPr>
            <a:r>
              <a:rPr lang="en-US" sz="1800" dirty="0"/>
              <a:t>Result: </a:t>
            </a:r>
            <a:r>
              <a:rPr lang="en-US" sz="1800" b="1" dirty="0" err="1"/>
              <a:t>unplasticized</a:t>
            </a:r>
            <a:r>
              <a:rPr lang="en-US" sz="1800" b="1" dirty="0"/>
              <a:t> Polyvinyl Chloride</a:t>
            </a:r>
            <a:r>
              <a:rPr lang="en-US" sz="1800" dirty="0"/>
              <a:t> Resin, a fine white powder</a:t>
            </a:r>
          </a:p>
          <a:p>
            <a:pPr>
              <a:buSzPct val="60000"/>
            </a:pPr>
            <a:r>
              <a:rPr lang="en-US" sz="1800" dirty="0"/>
              <a:t>uPVC powder mixed with other ingredients, stabilizers, etc. to form a compound</a:t>
            </a:r>
          </a:p>
          <a:p>
            <a:pPr>
              <a:buSzPct val="60000"/>
            </a:pPr>
            <a:r>
              <a:rPr lang="en-US" sz="1800" dirty="0"/>
              <a:t>Compound is melted, then processed through extruders to make uPVC profiles</a:t>
            </a:r>
            <a:endParaRPr lang="en-CA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810000"/>
            <a:ext cx="2057400" cy="2209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123837066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990600"/>
          </a:xfrm>
        </p:spPr>
        <p:txBody>
          <a:bodyPr/>
          <a:lstStyle/>
          <a:p>
            <a:r>
              <a:rPr lang="en-US" dirty="0"/>
              <a:t>Sustainability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4958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Green Credentials of PVC</a:t>
            </a:r>
          </a:p>
          <a:p>
            <a:pPr>
              <a:buSzPct val="65000"/>
            </a:pPr>
            <a:r>
              <a:rPr lang="en-CA" sz="2400" dirty="0"/>
              <a:t>Oil consumed per litre produced</a:t>
            </a:r>
          </a:p>
          <a:p>
            <a:pPr lvl="1">
              <a:buSzPct val="65000"/>
            </a:pPr>
            <a:r>
              <a:rPr lang="en-CA" sz="2000" dirty="0"/>
              <a:t>PVC – 2 kg’s</a:t>
            </a:r>
          </a:p>
          <a:p>
            <a:pPr lvl="1">
              <a:buSzPct val="65000"/>
            </a:pPr>
            <a:r>
              <a:rPr lang="en-CA" sz="2000" dirty="0"/>
              <a:t>Steel – up to 5 kg’s</a:t>
            </a:r>
          </a:p>
          <a:p>
            <a:pPr lvl="1">
              <a:buSzPct val="65000"/>
            </a:pPr>
            <a:r>
              <a:rPr lang="en-CA" sz="2000" dirty="0"/>
              <a:t>Aluminum – up to 15 kg’s</a:t>
            </a:r>
          </a:p>
          <a:p>
            <a:pPr>
              <a:buSzPct val="65000"/>
            </a:pPr>
            <a:r>
              <a:rPr lang="en-US" sz="2400" dirty="0"/>
              <a:t>Made of plentiful natural resources (salt and ethylene) </a:t>
            </a:r>
            <a:r>
              <a:rPr lang="en-US" sz="2400" dirty="0">
                <a:cs typeface="Arial" charset="0"/>
              </a:rPr>
              <a:t>→ Low stress on environment and energy sources</a:t>
            </a:r>
          </a:p>
          <a:p>
            <a:pPr>
              <a:buSzPct val="65000"/>
            </a:pPr>
            <a:r>
              <a:rPr lang="en-US" sz="2400" dirty="0"/>
              <a:t>Un-plasticized (uPVC) </a:t>
            </a:r>
            <a:r>
              <a:rPr lang="en-US" sz="2400" dirty="0">
                <a:cs typeface="Arial" charset="0"/>
              </a:rPr>
              <a:t>→ minimum harmful gas emissions → e</a:t>
            </a:r>
            <a:r>
              <a:rPr lang="en-US" sz="2400" dirty="0"/>
              <a:t>nvironmentally safe</a:t>
            </a:r>
          </a:p>
          <a:p>
            <a:pPr>
              <a:buSzPct val="65000"/>
            </a:pPr>
            <a:r>
              <a:rPr lang="en-US" sz="2400" dirty="0"/>
              <a:t>Very long product life cycle </a:t>
            </a:r>
            <a:r>
              <a:rPr lang="en-US" sz="2400" dirty="0">
                <a:cs typeface="Arial" charset="0"/>
              </a:rPr>
              <a:t>→less waste → low stress on environment </a:t>
            </a:r>
            <a:endParaRPr lang="en-US" sz="2400" dirty="0"/>
          </a:p>
          <a:p>
            <a:pPr>
              <a:buSzPct val="65000"/>
            </a:pPr>
            <a:endParaRPr lang="en-US" sz="2400" dirty="0"/>
          </a:p>
          <a:p>
            <a:pPr>
              <a:buSzPct val="65000"/>
            </a:pPr>
            <a:endParaRPr lang="en-US" sz="2400" dirty="0">
              <a:cs typeface="Arial" charset="0"/>
            </a:endParaRPr>
          </a:p>
          <a:p>
            <a:pPr>
              <a:buSzPct val="65000"/>
            </a:pPr>
            <a:endParaRPr lang="en-US" sz="24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263945532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914400"/>
          </a:xfrm>
        </p:spPr>
        <p:txBody>
          <a:bodyPr/>
          <a:lstStyle/>
          <a:p>
            <a:r>
              <a:rPr lang="en-US" dirty="0"/>
              <a:t>Sustainability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Green Credentials of PVC</a:t>
            </a:r>
          </a:p>
          <a:p>
            <a:r>
              <a:rPr lang="en-US" sz="2400" dirty="0">
                <a:cs typeface="Arial" charset="0"/>
              </a:rPr>
              <a:t>uPVC is difficult to ignite and self extinguishing</a:t>
            </a:r>
          </a:p>
          <a:p>
            <a:r>
              <a:rPr lang="en-US" sz="2400" dirty="0"/>
              <a:t>Proven resistance to UV degradation </a:t>
            </a:r>
            <a:r>
              <a:rPr lang="en-US" sz="2400" dirty="0">
                <a:cs typeface="Arial" charset="0"/>
              </a:rPr>
              <a:t>→ maintains structural integrity → extended service life → less waste → low stress on environment</a:t>
            </a:r>
          </a:p>
          <a:p>
            <a:r>
              <a:rPr lang="en-US" sz="2400" dirty="0"/>
              <a:t>Does not corrode and is </a:t>
            </a:r>
            <a:r>
              <a:rPr lang="en-US" sz="2400" dirty="0" err="1"/>
              <a:t>mould</a:t>
            </a:r>
            <a:r>
              <a:rPr lang="en-US" sz="2400" dirty="0"/>
              <a:t> and mildew resistant </a:t>
            </a:r>
            <a:r>
              <a:rPr lang="en-US" sz="2400" dirty="0">
                <a:cs typeface="Arial" charset="0"/>
              </a:rPr>
              <a:t>→ maintains structural integrity over long periods of time→ extended service life → less waste →                             low stress on environment </a:t>
            </a:r>
          </a:p>
          <a:p>
            <a:r>
              <a:rPr lang="en-US" sz="2400" dirty="0">
                <a:cs typeface="Arial" charset="0"/>
              </a:rPr>
              <a:t>uPVC is recyclable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9" descr="compound C00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4352902"/>
            <a:ext cx="2895600" cy="1666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58922435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58834"/>
            <a:ext cx="5105400" cy="4008566"/>
          </a:xfrm>
        </p:spPr>
        <p:txBody>
          <a:bodyPr/>
          <a:lstStyle/>
          <a:p>
            <a:r>
              <a:rPr lang="en-US" sz="2400" dirty="0"/>
              <a:t>uPVC windows have certified ratings available up to CW-PG100 for operating windows</a:t>
            </a:r>
          </a:p>
          <a:p>
            <a:r>
              <a:rPr lang="en-US" sz="2400" dirty="0"/>
              <a:t>The ability to use different mullion reinforcements </a:t>
            </a:r>
            <a:r>
              <a:rPr lang="en-US" sz="2400" dirty="0">
                <a:cs typeface="Arial" charset="0"/>
              </a:rPr>
              <a:t>→ </a:t>
            </a:r>
            <a:r>
              <a:rPr lang="en-US" sz="2400" dirty="0"/>
              <a:t>scale performance</a:t>
            </a:r>
          </a:p>
          <a:p>
            <a:r>
              <a:rPr lang="en-US" sz="2400" dirty="0"/>
              <a:t>Are typically factory assembled and glazed with full time permanent trained employees </a:t>
            </a:r>
            <a:r>
              <a:rPr lang="en-US" sz="2400" dirty="0">
                <a:cs typeface="Arial" charset="0"/>
              </a:rPr>
              <a:t>→ Quality</a:t>
            </a:r>
            <a:endParaRPr lang="en-US" sz="2400" dirty="0"/>
          </a:p>
          <a:p>
            <a:r>
              <a:rPr lang="en-US" sz="2400" dirty="0"/>
              <a:t>Fusion welded corners instead of mechanical joints</a:t>
            </a:r>
          </a:p>
        </p:txBody>
      </p:sp>
      <p:pic>
        <p:nvPicPr>
          <p:cNvPr id="6" name="Picture 10" descr="P1020263.JPG"/>
          <p:cNvPicPr>
            <a:picLocks noChangeAspect="1"/>
          </p:cNvPicPr>
          <p:nvPr/>
        </p:nvPicPr>
        <p:blipFill>
          <a:blip r:embed="rId2"/>
          <a:srcRect r="3751"/>
          <a:stretch>
            <a:fillRect/>
          </a:stretch>
        </p:blipFill>
        <p:spPr bwMode="auto">
          <a:xfrm>
            <a:off x="5638800" y="1752600"/>
            <a:ext cx="3200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254810943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Projects</a:t>
            </a:r>
          </a:p>
        </p:txBody>
      </p:sp>
      <p:pic>
        <p:nvPicPr>
          <p:cNvPr id="4" name="Picture 5" descr="IMG_0000005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0" y="1828800"/>
            <a:ext cx="4965700" cy="4114800"/>
          </a:xfr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2400" y="1828800"/>
            <a:ext cx="3429000" cy="41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800" kern="0" dirty="0" err="1"/>
              <a:t>Waterton</a:t>
            </a:r>
            <a:r>
              <a:rPr lang="en-US" altLang="en-US" sz="2800" kern="0" dirty="0"/>
              <a:t> 1 &amp; 2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1800" kern="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800" kern="0" dirty="0"/>
              <a:t>Products:</a:t>
            </a:r>
          </a:p>
          <a:p>
            <a:pPr>
              <a:lnSpc>
                <a:spcPct val="90000"/>
              </a:lnSpc>
            </a:pPr>
            <a:r>
              <a:rPr lang="en-US" altLang="en-US" sz="1800" kern="0" dirty="0"/>
              <a:t>Select Awning/Fixed</a:t>
            </a:r>
          </a:p>
          <a:p>
            <a:pPr>
              <a:lnSpc>
                <a:spcPct val="90000"/>
              </a:lnSpc>
            </a:pPr>
            <a:r>
              <a:rPr lang="en-US" altLang="en-US" sz="1800" kern="0" dirty="0"/>
              <a:t>Select Patio Doors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1800" kern="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800" kern="0" dirty="0"/>
              <a:t>Project Location:</a:t>
            </a:r>
          </a:p>
          <a:p>
            <a:pPr>
              <a:lnSpc>
                <a:spcPct val="90000"/>
              </a:lnSpc>
            </a:pPr>
            <a:r>
              <a:rPr lang="en-US" altLang="en-US" sz="1800" kern="0" dirty="0"/>
              <a:t>Halifax, Nova Scotia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1800" kern="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800" kern="0" dirty="0"/>
              <a:t>Unique Solutions Provided:</a:t>
            </a:r>
          </a:p>
          <a:p>
            <a:pPr>
              <a:lnSpc>
                <a:spcPct val="90000"/>
              </a:lnSpc>
            </a:pPr>
            <a:r>
              <a:rPr lang="en-US" altLang="en-US" sz="1800" kern="0" dirty="0"/>
              <a:t>Structurally Reinforced for 12 stories of exposure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93529451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Projects</a:t>
            </a: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1828800"/>
            <a:ext cx="4572000" cy="411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2400" y="1828800"/>
            <a:ext cx="3429000" cy="41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800" kern="0" dirty="0"/>
              <a:t>The Montage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1800" kern="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800" kern="0" dirty="0"/>
              <a:t>Products:</a:t>
            </a:r>
          </a:p>
          <a:p>
            <a:pPr>
              <a:lnSpc>
                <a:spcPct val="90000"/>
              </a:lnSpc>
            </a:pPr>
            <a:r>
              <a:rPr lang="en-US" altLang="en-US" sz="1800" kern="0" dirty="0"/>
              <a:t>4500 Series Hoppers</a:t>
            </a:r>
          </a:p>
          <a:p>
            <a:pPr>
              <a:lnSpc>
                <a:spcPct val="90000"/>
              </a:lnSpc>
            </a:pPr>
            <a:r>
              <a:rPr lang="en-US" altLang="en-US" sz="1800" kern="0" dirty="0"/>
              <a:t>4500 Series Fixed</a:t>
            </a:r>
          </a:p>
          <a:p>
            <a:pPr>
              <a:lnSpc>
                <a:spcPct val="90000"/>
              </a:lnSpc>
            </a:pPr>
            <a:endParaRPr lang="en-US" altLang="en-US" sz="1800" kern="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800" kern="0" dirty="0"/>
              <a:t>Project Location:</a:t>
            </a:r>
          </a:p>
          <a:p>
            <a:pPr>
              <a:lnSpc>
                <a:spcPct val="90000"/>
              </a:lnSpc>
            </a:pPr>
            <a:r>
              <a:rPr lang="en-US" altLang="en-US" sz="1800" kern="0" dirty="0"/>
              <a:t>Reno, Nevada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1800" kern="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800" kern="0" dirty="0"/>
              <a:t>Unique Solutions Provided:</a:t>
            </a:r>
          </a:p>
          <a:p>
            <a:pPr>
              <a:lnSpc>
                <a:spcPct val="90000"/>
              </a:lnSpc>
            </a:pPr>
            <a:r>
              <a:rPr lang="en-US" altLang="en-US" sz="1800" kern="0" dirty="0"/>
              <a:t>Renovation - Hotel-Casino Conversion to Condo’s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181281513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Projects</a:t>
            </a:r>
          </a:p>
        </p:txBody>
      </p:sp>
      <p:pic>
        <p:nvPicPr>
          <p:cNvPr id="6" name="Picture 5" descr="DAL00036 0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676400"/>
            <a:ext cx="4114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52400" y="1828800"/>
            <a:ext cx="3429000" cy="41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800" kern="0" dirty="0"/>
              <a:t>Triumph Palace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1800" kern="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800" kern="0" dirty="0"/>
              <a:t>Products:</a:t>
            </a:r>
          </a:p>
          <a:p>
            <a:pPr>
              <a:lnSpc>
                <a:spcPct val="90000"/>
              </a:lnSpc>
            </a:pPr>
            <a:r>
              <a:rPr lang="en-US" altLang="en-US" sz="1800" kern="0" dirty="0"/>
              <a:t>4500 Series Tilt/Turn</a:t>
            </a:r>
          </a:p>
          <a:p>
            <a:pPr>
              <a:lnSpc>
                <a:spcPct val="90000"/>
              </a:lnSpc>
            </a:pPr>
            <a:endParaRPr lang="en-US" altLang="en-US" sz="1800" kern="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800" kern="0" dirty="0"/>
              <a:t>Project Location:</a:t>
            </a:r>
          </a:p>
          <a:p>
            <a:pPr>
              <a:lnSpc>
                <a:spcPct val="90000"/>
              </a:lnSpc>
            </a:pPr>
            <a:r>
              <a:rPr lang="en-US" altLang="en-US" sz="1800" kern="0" dirty="0"/>
              <a:t>Moscow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1800" kern="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800" kern="0" dirty="0"/>
              <a:t>Unique Solutions Provided:</a:t>
            </a:r>
          </a:p>
          <a:p>
            <a:pPr>
              <a:lnSpc>
                <a:spcPct val="90000"/>
              </a:lnSpc>
            </a:pPr>
            <a:r>
              <a:rPr lang="en-US" altLang="en-US" sz="1800" kern="0" dirty="0"/>
              <a:t>57 </a:t>
            </a:r>
            <a:r>
              <a:rPr lang="en-US" altLang="en-US" sz="1800" kern="0" dirty="0" err="1"/>
              <a:t>Storey</a:t>
            </a:r>
            <a:r>
              <a:rPr lang="en-US" altLang="en-US" sz="1800" kern="0" dirty="0"/>
              <a:t> Performance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36297425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Colour</a:t>
            </a:r>
            <a:r>
              <a:rPr lang="en-US" dirty="0"/>
              <a:t>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8610600" cy="4343400"/>
          </a:xfrm>
        </p:spPr>
        <p:txBody>
          <a:bodyPr/>
          <a:lstStyle/>
          <a:p>
            <a:pPr>
              <a:lnSpc>
                <a:spcPct val="115000"/>
              </a:lnSpc>
              <a:buClr>
                <a:schemeClr val="tx1"/>
              </a:buClr>
              <a:buSzPct val="65000"/>
            </a:pPr>
            <a:r>
              <a:rPr lang="en-US" sz="2400" dirty="0"/>
              <a:t>Historically uPVC windows were available mainly in white or tan extrusions</a:t>
            </a:r>
          </a:p>
          <a:p>
            <a:pPr>
              <a:lnSpc>
                <a:spcPct val="115000"/>
              </a:lnSpc>
              <a:buClr>
                <a:schemeClr val="tx1"/>
              </a:buClr>
              <a:buSzPct val="65000"/>
            </a:pPr>
            <a:r>
              <a:rPr lang="en-US" sz="2400" dirty="0"/>
              <a:t>The advent of waterborne polyurethane coating processes for uPVC windows have created a rapid growth in demand for </a:t>
            </a:r>
            <a:r>
              <a:rPr lang="en-US" sz="2400" dirty="0" err="1"/>
              <a:t>colour</a:t>
            </a:r>
            <a:endParaRPr lang="en-US" sz="2400" dirty="0"/>
          </a:p>
          <a:p>
            <a:pPr>
              <a:lnSpc>
                <a:spcPct val="115000"/>
              </a:lnSpc>
              <a:buClr>
                <a:schemeClr val="tx1"/>
              </a:buClr>
              <a:buSzPct val="65000"/>
            </a:pPr>
            <a:r>
              <a:rPr lang="en-US" sz="2400" dirty="0"/>
              <a:t>The coating chemically bonds to the PVC providing superior adhesion and durability</a:t>
            </a:r>
          </a:p>
          <a:p>
            <a:pPr>
              <a:lnSpc>
                <a:spcPct val="115000"/>
              </a:lnSpc>
              <a:buClr>
                <a:schemeClr val="tx1"/>
              </a:buClr>
              <a:buSzPct val="65000"/>
            </a:pPr>
            <a:r>
              <a:rPr lang="en-US" sz="2400" dirty="0"/>
              <a:t>Heat reflective properties allow a full range of standard </a:t>
            </a:r>
            <a:r>
              <a:rPr lang="en-US" sz="2400" dirty="0" err="1"/>
              <a:t>colours</a:t>
            </a:r>
            <a:r>
              <a:rPr lang="en-US" sz="2400" dirty="0"/>
              <a:t> including greens and blacks</a:t>
            </a:r>
          </a:p>
          <a:p>
            <a:pPr>
              <a:lnSpc>
                <a:spcPct val="115000"/>
              </a:lnSpc>
              <a:buClr>
                <a:schemeClr val="tx1"/>
              </a:buClr>
              <a:buSzPct val="65000"/>
            </a:pPr>
            <a:r>
              <a:rPr lang="en-US" sz="2400" dirty="0"/>
              <a:t>Custom </a:t>
            </a:r>
            <a:r>
              <a:rPr lang="en-US" sz="2400" dirty="0" err="1"/>
              <a:t>colour</a:t>
            </a:r>
            <a:r>
              <a:rPr lang="en-US" sz="2400" dirty="0"/>
              <a:t> matching is available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1664832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Colour</a:t>
            </a:r>
            <a:r>
              <a:rPr lang="en-US" dirty="0"/>
              <a:t> Options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46069"/>
            <a:ext cx="7620000" cy="41591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294664671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Projects</a:t>
            </a:r>
          </a:p>
        </p:txBody>
      </p:sp>
      <p:pic>
        <p:nvPicPr>
          <p:cNvPr id="6" name="Picture 7" descr="Courtyard Marriott Halifax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00" y="2295525"/>
            <a:ext cx="478790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/>
          <p:cNvSpPr txBox="1">
            <a:spLocks noChangeArrowheads="1"/>
          </p:cNvSpPr>
          <p:nvPr/>
        </p:nvSpPr>
        <p:spPr bwMode="auto">
          <a:xfrm>
            <a:off x="228601" y="1752600"/>
            <a:ext cx="3822700" cy="42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kern="0" dirty="0"/>
              <a:t>Courtyard Marriot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800" kern="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800" kern="0" dirty="0"/>
              <a:t>Products</a:t>
            </a:r>
          </a:p>
          <a:p>
            <a:pPr>
              <a:lnSpc>
                <a:spcPct val="80000"/>
              </a:lnSpc>
            </a:pPr>
            <a:r>
              <a:rPr lang="en-US" altLang="en-US" sz="1800" kern="0" dirty="0"/>
              <a:t>Supreme Casement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800" kern="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800" kern="0" dirty="0"/>
              <a:t>Project Location:</a:t>
            </a:r>
          </a:p>
          <a:p>
            <a:pPr>
              <a:lnSpc>
                <a:spcPct val="80000"/>
              </a:lnSpc>
            </a:pPr>
            <a:r>
              <a:rPr lang="en-US" altLang="en-US" sz="1800" kern="0" dirty="0"/>
              <a:t>Halifax, Nova Scotia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800" kern="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800" kern="0" dirty="0"/>
              <a:t>Unique solutions provided:</a:t>
            </a:r>
          </a:p>
          <a:p>
            <a:pPr>
              <a:lnSpc>
                <a:spcPct val="80000"/>
              </a:lnSpc>
            </a:pPr>
            <a:r>
              <a:rPr lang="en-US" altLang="en-US" sz="1800" kern="0" dirty="0"/>
              <a:t>Custom Color Matched Marriot Red</a:t>
            </a:r>
          </a:p>
          <a:p>
            <a:pPr>
              <a:lnSpc>
                <a:spcPct val="80000"/>
              </a:lnSpc>
            </a:pPr>
            <a:r>
              <a:rPr lang="en-US" altLang="en-US" sz="1800" kern="0" dirty="0"/>
              <a:t>Bay Windows with Custom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800" kern="0" dirty="0"/>
              <a:t>	Anchor Brackets</a:t>
            </a:r>
          </a:p>
          <a:p>
            <a:pPr>
              <a:lnSpc>
                <a:spcPct val="80000"/>
              </a:lnSpc>
            </a:pPr>
            <a:r>
              <a:rPr lang="en-US" altLang="en-US" sz="1800" kern="0" dirty="0"/>
              <a:t>Cost Effective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sz="1800" kern="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800" kern="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800" kern="0" dirty="0"/>
          </a:p>
        </p:txBody>
      </p:sp>
      <p:sp>
        <p:nvSpPr>
          <p:cNvPr id="8" name="TextBox 7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124909940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343400"/>
          </a:xfrm>
        </p:spPr>
        <p:txBody>
          <a:bodyPr/>
          <a:lstStyle/>
          <a:p>
            <a:r>
              <a:rPr lang="en-US" sz="2400" dirty="0"/>
              <a:t>Commercial Support</a:t>
            </a:r>
          </a:p>
          <a:p>
            <a:r>
              <a:rPr lang="en-US" sz="2400" dirty="0"/>
              <a:t>Cost</a:t>
            </a:r>
          </a:p>
          <a:p>
            <a:r>
              <a:rPr lang="en-US" sz="2400" dirty="0"/>
              <a:t>Energy Efficiency</a:t>
            </a:r>
          </a:p>
          <a:p>
            <a:r>
              <a:rPr lang="en-US" sz="2400" dirty="0"/>
              <a:t>Sustainability</a:t>
            </a:r>
          </a:p>
          <a:p>
            <a:r>
              <a:rPr lang="en-US" sz="2400" dirty="0"/>
              <a:t>Performance</a:t>
            </a:r>
          </a:p>
          <a:p>
            <a:r>
              <a:rPr lang="en-US" sz="2400" dirty="0" err="1"/>
              <a:t>Colour</a:t>
            </a:r>
            <a:r>
              <a:rPr lang="en-US" sz="2400" dirty="0"/>
              <a:t> Options</a:t>
            </a:r>
          </a:p>
          <a:p>
            <a:r>
              <a:rPr lang="en-US" sz="2400" dirty="0"/>
              <a:t>Glazing Options</a:t>
            </a:r>
          </a:p>
          <a:p>
            <a:r>
              <a:rPr lang="en-US" sz="2400" dirty="0"/>
              <a:t>Sound Abatement</a:t>
            </a:r>
          </a:p>
          <a:p>
            <a:r>
              <a:rPr lang="en-US" sz="2400" dirty="0"/>
              <a:t>Available Configurations</a:t>
            </a:r>
          </a:p>
          <a:p>
            <a:r>
              <a:rPr lang="en-US" sz="2400" dirty="0"/>
              <a:t>Reference Projects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291375187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Projects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057400"/>
            <a:ext cx="5943600" cy="3886200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52400" y="2057400"/>
            <a:ext cx="2743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800" kern="0" dirty="0"/>
              <a:t>Luxor West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1800" kern="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800" kern="0" dirty="0"/>
              <a:t>Products:</a:t>
            </a:r>
          </a:p>
          <a:p>
            <a:pPr>
              <a:lnSpc>
                <a:spcPct val="90000"/>
              </a:lnSpc>
            </a:pPr>
            <a:r>
              <a:rPr lang="en-US" altLang="en-US" sz="1800" kern="0" dirty="0"/>
              <a:t>Supreme Awnings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1800" kern="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800" kern="0" dirty="0"/>
              <a:t>Project Location:</a:t>
            </a:r>
          </a:p>
          <a:p>
            <a:pPr>
              <a:lnSpc>
                <a:spcPct val="90000"/>
              </a:lnSpc>
            </a:pPr>
            <a:r>
              <a:rPr lang="en-US" altLang="en-US" sz="1800" kern="0" dirty="0"/>
              <a:t>Halifax, NS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1800" kern="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800" kern="0" dirty="0"/>
              <a:t>Unique Solutions Provided:</a:t>
            </a:r>
          </a:p>
          <a:p>
            <a:pPr>
              <a:lnSpc>
                <a:spcPct val="90000"/>
              </a:lnSpc>
            </a:pPr>
            <a:r>
              <a:rPr lang="en-US" altLang="en-US" sz="1800" kern="0" dirty="0"/>
              <a:t>Black Exterior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392352479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Projects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1905000"/>
            <a:ext cx="6299200" cy="4114800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28600" y="1951166"/>
            <a:ext cx="2438400" cy="3992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800" kern="0" dirty="0"/>
              <a:t>Friesian Court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1800" kern="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800" kern="0" dirty="0"/>
              <a:t>Products:</a:t>
            </a:r>
          </a:p>
          <a:p>
            <a:pPr>
              <a:lnSpc>
                <a:spcPct val="90000"/>
              </a:lnSpc>
            </a:pPr>
            <a:r>
              <a:rPr lang="en-US" altLang="en-US" sz="1800" kern="0" dirty="0"/>
              <a:t>Supreme Awnings</a:t>
            </a:r>
          </a:p>
          <a:p>
            <a:pPr>
              <a:lnSpc>
                <a:spcPct val="90000"/>
              </a:lnSpc>
            </a:pPr>
            <a:r>
              <a:rPr lang="en-US" altLang="en-US" sz="1800" kern="0" dirty="0"/>
              <a:t>Patio Doors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1800" kern="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800" kern="0" dirty="0"/>
              <a:t>Project Location:</a:t>
            </a:r>
          </a:p>
          <a:p>
            <a:pPr>
              <a:lnSpc>
                <a:spcPct val="90000"/>
              </a:lnSpc>
            </a:pPr>
            <a:r>
              <a:rPr lang="en-US" altLang="en-US" sz="1800" kern="0" dirty="0"/>
              <a:t>Halifax, NS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1800" kern="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800" kern="0" dirty="0"/>
              <a:t>Unique Solutions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800" kern="0" dirty="0"/>
              <a:t>Provided:</a:t>
            </a:r>
          </a:p>
          <a:p>
            <a:pPr>
              <a:lnSpc>
                <a:spcPct val="90000"/>
              </a:lnSpc>
            </a:pPr>
            <a:r>
              <a:rPr lang="en-US" altLang="en-US" sz="1800" kern="0" dirty="0"/>
              <a:t>Mix of </a:t>
            </a:r>
            <a:r>
              <a:rPr lang="en-US" altLang="en-US" sz="1800" kern="0" dirty="0" err="1"/>
              <a:t>Colours</a:t>
            </a:r>
            <a:endParaRPr lang="en-US" altLang="en-US" sz="1800" kern="0" dirty="0"/>
          </a:p>
        </p:txBody>
      </p:sp>
      <p:sp>
        <p:nvSpPr>
          <p:cNvPr id="8" name="TextBox 7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75141271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Glazing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1219200"/>
          </a:xfrm>
        </p:spPr>
        <p:txBody>
          <a:bodyPr/>
          <a:lstStyle/>
          <a:p>
            <a:r>
              <a:rPr lang="en-US" sz="2400" dirty="0"/>
              <a:t>PVC windows offer a lot of flexibility when it comes to glazing including multiple air spaces, glass thicknesses, and double and triple glazing</a:t>
            </a:r>
          </a:p>
          <a:p>
            <a:endParaRPr lang="en-US" dirty="0"/>
          </a:p>
        </p:txBody>
      </p:sp>
      <p:pic>
        <p:nvPicPr>
          <p:cNvPr id="4" name="Picture 2" descr="http://custombuiltri.com/wp-content/uploads/low-e.png"/>
          <p:cNvPicPr>
            <a:picLocks noChangeAspect="1" noChangeArrowheads="1"/>
          </p:cNvPicPr>
          <p:nvPr/>
        </p:nvPicPr>
        <p:blipFill>
          <a:blip r:embed="rId2"/>
          <a:srcRect l="9402" t="9602" b="4639"/>
          <a:stretch>
            <a:fillRect/>
          </a:stretch>
        </p:blipFill>
        <p:spPr bwMode="auto">
          <a:xfrm>
            <a:off x="5029200" y="2819400"/>
            <a:ext cx="3795712" cy="3261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128562494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Glazing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Obscure, Satin Deco</a:t>
            </a:r>
          </a:p>
          <a:p>
            <a:r>
              <a:rPr lang="en-US" dirty="0"/>
              <a:t>Tempered for strength and safety</a:t>
            </a:r>
          </a:p>
          <a:p>
            <a:r>
              <a:rPr lang="en-US" dirty="0"/>
              <a:t>Laminated for safety and sound abatement</a:t>
            </a:r>
          </a:p>
          <a:p>
            <a:r>
              <a:rPr lang="en-US" dirty="0"/>
              <a:t>Tinted (grey, bronze, green, blue, etc.)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259284194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Glazing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There has been a growing trend towards triple glazing in commercial developments lately.</a:t>
            </a:r>
          </a:p>
          <a:p>
            <a:pPr lvl="1"/>
            <a:r>
              <a:rPr lang="en-US" sz="2000" dirty="0"/>
              <a:t>1 3/8” deep insulated glass units with 2 </a:t>
            </a:r>
            <a:r>
              <a:rPr lang="en-US" sz="2000" dirty="0" err="1"/>
              <a:t>LoE</a:t>
            </a:r>
            <a:r>
              <a:rPr lang="en-US" sz="2000" dirty="0"/>
              <a:t> surfaces and both cavities argon filled can double the R value for the glazed portion of a window or door.</a:t>
            </a:r>
          </a:p>
          <a:p>
            <a:r>
              <a:rPr lang="en-US" sz="2400" dirty="0"/>
              <a:t>In some cases the upfront savings on HVAC systems are greater than the cost of the triple glazing upgrade.</a:t>
            </a:r>
          </a:p>
          <a:p>
            <a:pPr lvl="1"/>
            <a:r>
              <a:rPr lang="en-US" sz="2000" dirty="0"/>
              <a:t>The annual energy savings and sound abatement benefits are just a bonus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337362947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dirty="0"/>
              <a:t>Reference Projects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28600" y="1939925"/>
            <a:ext cx="388620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800" kern="0" dirty="0"/>
              <a:t>Q-Lofts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1800" kern="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800" kern="0" dirty="0"/>
              <a:t>Products:</a:t>
            </a:r>
          </a:p>
          <a:p>
            <a:pPr>
              <a:lnSpc>
                <a:spcPct val="90000"/>
              </a:lnSpc>
            </a:pPr>
            <a:r>
              <a:rPr lang="en-US" altLang="en-US" sz="1800" kern="0" dirty="0"/>
              <a:t>Supreme Tilt &amp; Turn</a:t>
            </a:r>
          </a:p>
          <a:p>
            <a:pPr>
              <a:lnSpc>
                <a:spcPct val="90000"/>
              </a:lnSpc>
            </a:pPr>
            <a:r>
              <a:rPr lang="en-US" altLang="en-US" sz="1800" kern="0" dirty="0"/>
              <a:t>Supreme Awnings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1800" kern="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800" kern="0" dirty="0"/>
              <a:t>Project Location:</a:t>
            </a:r>
          </a:p>
          <a:p>
            <a:pPr>
              <a:lnSpc>
                <a:spcPct val="90000"/>
              </a:lnSpc>
            </a:pPr>
            <a:r>
              <a:rPr lang="en-US" altLang="en-US" sz="1800" kern="0" dirty="0"/>
              <a:t>Halifax, Nova Scotia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1800" kern="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800" kern="0" dirty="0"/>
              <a:t>Unique Solutions Provided:</a:t>
            </a:r>
          </a:p>
          <a:p>
            <a:pPr>
              <a:lnSpc>
                <a:spcPct val="90000"/>
              </a:lnSpc>
            </a:pPr>
            <a:r>
              <a:rPr lang="en-US" altLang="en-US" sz="1800" kern="0" dirty="0"/>
              <a:t>Energy Efficient triple glazed</a:t>
            </a:r>
          </a:p>
          <a:p>
            <a:pPr>
              <a:lnSpc>
                <a:spcPct val="90000"/>
              </a:lnSpc>
            </a:pPr>
            <a:r>
              <a:rPr lang="en-US" altLang="en-US" sz="1800" kern="0" dirty="0"/>
              <a:t>Custom Hardware and Screens</a:t>
            </a:r>
          </a:p>
        </p:txBody>
      </p:sp>
      <p:pic>
        <p:nvPicPr>
          <p:cNvPr id="8" name="Picture 5" descr="Q Loft Interior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" t="14586" r="23322" b="-558"/>
          <a:stretch>
            <a:fillRect/>
          </a:stretch>
        </p:blipFill>
        <p:spPr bwMode="auto">
          <a:xfrm>
            <a:off x="3657600" y="1752600"/>
            <a:ext cx="528496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140344259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Reference Projects</a:t>
            </a:r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0" y="1600200"/>
            <a:ext cx="2819400" cy="411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800" kern="0" dirty="0"/>
              <a:t>St. Joseph’s Square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1800" kern="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800" kern="0" dirty="0"/>
              <a:t>Products:	</a:t>
            </a:r>
          </a:p>
          <a:p>
            <a:pPr>
              <a:lnSpc>
                <a:spcPct val="90000"/>
              </a:lnSpc>
            </a:pPr>
            <a:r>
              <a:rPr lang="en-US" altLang="en-US" sz="1800" kern="0" dirty="0"/>
              <a:t>Supreme Tilt &amp; Turn</a:t>
            </a:r>
          </a:p>
          <a:p>
            <a:pPr>
              <a:lnSpc>
                <a:spcPct val="90000"/>
              </a:lnSpc>
            </a:pPr>
            <a:r>
              <a:rPr lang="en-US" altLang="en-US" sz="1800" kern="0" dirty="0"/>
              <a:t>Supreme Awnings</a:t>
            </a:r>
          </a:p>
          <a:p>
            <a:pPr>
              <a:lnSpc>
                <a:spcPct val="90000"/>
              </a:lnSpc>
            </a:pPr>
            <a:endParaRPr lang="en-US" altLang="en-US" sz="1800" kern="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800" kern="0" dirty="0"/>
              <a:t>Project Location:</a:t>
            </a:r>
          </a:p>
          <a:p>
            <a:pPr>
              <a:lnSpc>
                <a:spcPct val="90000"/>
              </a:lnSpc>
            </a:pPr>
            <a:r>
              <a:rPr lang="en-US" altLang="en-US" sz="1800" kern="0" dirty="0"/>
              <a:t>Halifax, Nova Scotia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1800" kern="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800" kern="0" dirty="0"/>
              <a:t>Unique Solutions Provided:</a:t>
            </a:r>
          </a:p>
          <a:p>
            <a:pPr>
              <a:lnSpc>
                <a:spcPct val="90000"/>
              </a:lnSpc>
            </a:pPr>
            <a:r>
              <a:rPr lang="en-US" altLang="en-US" sz="1800" kern="0" dirty="0"/>
              <a:t>Energy Efficient triple glazed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057399"/>
            <a:ext cx="5829300" cy="39465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322036246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2743200" cy="1143000"/>
          </a:xfrm>
        </p:spPr>
        <p:txBody>
          <a:bodyPr/>
          <a:lstStyle/>
          <a:p>
            <a:pPr algn="l"/>
            <a:r>
              <a:rPr lang="en-US" dirty="0"/>
              <a:t>Reference</a:t>
            </a:r>
            <a:br>
              <a:rPr lang="en-US" dirty="0"/>
            </a:br>
            <a:r>
              <a:rPr lang="en-US" dirty="0"/>
              <a:t>Projects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609600"/>
            <a:ext cx="5238750" cy="5334000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28600" y="2133600"/>
            <a:ext cx="3200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800" kern="0" dirty="0"/>
              <a:t>Monaghan Square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1800" kern="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800" kern="0" dirty="0"/>
              <a:t>Products:</a:t>
            </a:r>
          </a:p>
          <a:p>
            <a:pPr>
              <a:lnSpc>
                <a:spcPct val="90000"/>
              </a:lnSpc>
            </a:pPr>
            <a:r>
              <a:rPr lang="en-US" altLang="en-US" sz="1800" kern="0" dirty="0"/>
              <a:t>Supreme Tilt &amp; Turn</a:t>
            </a:r>
          </a:p>
          <a:p>
            <a:pPr>
              <a:lnSpc>
                <a:spcPct val="90000"/>
              </a:lnSpc>
            </a:pPr>
            <a:r>
              <a:rPr lang="en-US" altLang="en-US" sz="1800" kern="0" dirty="0"/>
              <a:t>Supreme Awnings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1800" kern="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800" kern="0" dirty="0"/>
              <a:t>Project Location:</a:t>
            </a:r>
          </a:p>
          <a:p>
            <a:pPr>
              <a:lnSpc>
                <a:spcPct val="90000"/>
              </a:lnSpc>
            </a:pPr>
            <a:r>
              <a:rPr lang="en-US" altLang="en-US" sz="1800" kern="0" dirty="0"/>
              <a:t>Halifax, Nova Scotia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1800" kern="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800" kern="0" dirty="0"/>
              <a:t>Unique Solutions Provided:</a:t>
            </a:r>
          </a:p>
          <a:p>
            <a:pPr>
              <a:lnSpc>
                <a:spcPct val="90000"/>
              </a:lnSpc>
            </a:pPr>
            <a:r>
              <a:rPr lang="en-US" altLang="en-US" sz="1800" kern="0" dirty="0"/>
              <a:t>Energy Efficient triple glazed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401891583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Abatement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33600"/>
            <a:ext cx="7772400" cy="3886200"/>
          </a:xfrm>
        </p:spPr>
        <p:txBody>
          <a:bodyPr/>
          <a:lstStyle/>
          <a:p>
            <a:r>
              <a:rPr lang="en-US" sz="2400" dirty="0"/>
              <a:t>Air, rail, and highway traffic and associated noise is on the rise</a:t>
            </a:r>
          </a:p>
          <a:p>
            <a:r>
              <a:rPr lang="en-US" sz="2400" dirty="0"/>
              <a:t>It is important to match the performance of windows and doors with that of the wall since sound transmission finds the weakest path</a:t>
            </a:r>
          </a:p>
          <a:p>
            <a:r>
              <a:rPr lang="en-US" sz="2400" dirty="0"/>
              <a:t>STC ratings have been widely used to define requirements, but OITC is being considered to replace it in the long term</a:t>
            </a:r>
          </a:p>
          <a:p>
            <a:r>
              <a:rPr lang="en-US" sz="2400" dirty="0"/>
              <a:t>High performance uPVC windows and doors are available to deliver high levels of sound abatement</a:t>
            </a:r>
            <a:endParaRPr lang="en-US" sz="2800" dirty="0"/>
          </a:p>
        </p:txBody>
      </p:sp>
      <p:sp>
        <p:nvSpPr>
          <p:cNvPr id="6" name="Sound"/>
          <p:cNvSpPr>
            <a:spLocks noEditPoints="1" noChangeArrowheads="1"/>
          </p:cNvSpPr>
          <p:nvPr/>
        </p:nvSpPr>
        <p:spPr bwMode="auto">
          <a:xfrm>
            <a:off x="7543800" y="788986"/>
            <a:ext cx="1143000" cy="963614"/>
          </a:xfrm>
          <a:custGeom>
            <a:avLst/>
            <a:gdLst>
              <a:gd name="T0" fmla="*/ 11164 w 21600"/>
              <a:gd name="T1" fmla="*/ 21159 h 21600"/>
              <a:gd name="T2" fmla="*/ 11164 w 21600"/>
              <a:gd name="T3" fmla="*/ 0 h 21600"/>
              <a:gd name="T4" fmla="*/ 0 w 21600"/>
              <a:gd name="T5" fmla="*/ 10800 h 21600"/>
              <a:gd name="T6" fmla="*/ 21600 w 21600"/>
              <a:gd name="T7" fmla="*/ 10800 h 21600"/>
              <a:gd name="T8" fmla="*/ 761 w 21600"/>
              <a:gd name="T9" fmla="*/ 22454 h 21600"/>
              <a:gd name="T10" fmla="*/ 21069 w 21600"/>
              <a:gd name="T11" fmla="*/ 28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7273"/>
                </a:moveTo>
                <a:lnTo>
                  <a:pt x="5824" y="7273"/>
                </a:lnTo>
                <a:lnTo>
                  <a:pt x="11164" y="0"/>
                </a:lnTo>
                <a:lnTo>
                  <a:pt x="11164" y="21159"/>
                </a:lnTo>
                <a:lnTo>
                  <a:pt x="5824" y="13885"/>
                </a:lnTo>
                <a:lnTo>
                  <a:pt x="0" y="13885"/>
                </a:lnTo>
                <a:lnTo>
                  <a:pt x="0" y="7273"/>
                </a:lnTo>
                <a:close/>
              </a:path>
              <a:path w="21600" h="21600">
                <a:moveTo>
                  <a:pt x="13024" y="7273"/>
                </a:moveTo>
                <a:lnTo>
                  <a:pt x="13591" y="6722"/>
                </a:lnTo>
                <a:lnTo>
                  <a:pt x="13833" y="7548"/>
                </a:lnTo>
                <a:lnTo>
                  <a:pt x="14076" y="8485"/>
                </a:lnTo>
                <a:lnTo>
                  <a:pt x="14157" y="9367"/>
                </a:lnTo>
                <a:lnTo>
                  <a:pt x="14197" y="10524"/>
                </a:lnTo>
                <a:lnTo>
                  <a:pt x="14197" y="11406"/>
                </a:lnTo>
                <a:lnTo>
                  <a:pt x="14116" y="12012"/>
                </a:lnTo>
                <a:lnTo>
                  <a:pt x="13995" y="12728"/>
                </a:lnTo>
                <a:lnTo>
                  <a:pt x="13833" y="13444"/>
                </a:lnTo>
                <a:lnTo>
                  <a:pt x="13712" y="14106"/>
                </a:lnTo>
                <a:lnTo>
                  <a:pt x="13591" y="14546"/>
                </a:lnTo>
                <a:lnTo>
                  <a:pt x="13065" y="13885"/>
                </a:lnTo>
                <a:lnTo>
                  <a:pt x="13307" y="12893"/>
                </a:lnTo>
                <a:lnTo>
                  <a:pt x="13469" y="11791"/>
                </a:lnTo>
                <a:lnTo>
                  <a:pt x="13550" y="10910"/>
                </a:lnTo>
                <a:lnTo>
                  <a:pt x="13591" y="10138"/>
                </a:lnTo>
                <a:lnTo>
                  <a:pt x="13469" y="9367"/>
                </a:lnTo>
                <a:lnTo>
                  <a:pt x="13388" y="8595"/>
                </a:lnTo>
                <a:lnTo>
                  <a:pt x="13267" y="7934"/>
                </a:lnTo>
                <a:lnTo>
                  <a:pt x="13024" y="7273"/>
                </a:lnTo>
                <a:close/>
              </a:path>
              <a:path w="21600" h="21600">
                <a:moveTo>
                  <a:pt x="16382" y="3967"/>
                </a:moveTo>
                <a:lnTo>
                  <a:pt x="16786" y="5179"/>
                </a:lnTo>
                <a:lnTo>
                  <a:pt x="17150" y="6612"/>
                </a:lnTo>
                <a:lnTo>
                  <a:pt x="17474" y="8651"/>
                </a:lnTo>
                <a:lnTo>
                  <a:pt x="17595" y="9753"/>
                </a:lnTo>
                <a:lnTo>
                  <a:pt x="17635" y="12012"/>
                </a:lnTo>
                <a:lnTo>
                  <a:pt x="17393" y="13665"/>
                </a:lnTo>
                <a:lnTo>
                  <a:pt x="17150" y="15208"/>
                </a:lnTo>
                <a:lnTo>
                  <a:pt x="16786" y="16310"/>
                </a:lnTo>
                <a:lnTo>
                  <a:pt x="16341" y="17687"/>
                </a:lnTo>
                <a:lnTo>
                  <a:pt x="15815" y="17081"/>
                </a:lnTo>
                <a:lnTo>
                  <a:pt x="16503" y="14602"/>
                </a:lnTo>
                <a:lnTo>
                  <a:pt x="16786" y="13169"/>
                </a:lnTo>
                <a:lnTo>
                  <a:pt x="16867" y="12012"/>
                </a:lnTo>
                <a:lnTo>
                  <a:pt x="16867" y="9642"/>
                </a:lnTo>
                <a:lnTo>
                  <a:pt x="16705" y="7989"/>
                </a:lnTo>
                <a:lnTo>
                  <a:pt x="16422" y="6612"/>
                </a:lnTo>
                <a:lnTo>
                  <a:pt x="16220" y="5675"/>
                </a:lnTo>
                <a:lnTo>
                  <a:pt x="15856" y="4518"/>
                </a:lnTo>
                <a:lnTo>
                  <a:pt x="16382" y="3967"/>
                </a:lnTo>
                <a:close/>
              </a:path>
              <a:path w="21600" h="21600">
                <a:moveTo>
                  <a:pt x="18889" y="1377"/>
                </a:moveTo>
                <a:lnTo>
                  <a:pt x="19415" y="826"/>
                </a:lnTo>
                <a:lnTo>
                  <a:pt x="20194" y="2576"/>
                </a:lnTo>
                <a:lnTo>
                  <a:pt x="20831" y="4683"/>
                </a:lnTo>
                <a:lnTo>
                  <a:pt x="21357" y="7204"/>
                </a:lnTo>
                <a:lnTo>
                  <a:pt x="21650" y="9450"/>
                </a:lnTo>
                <a:lnTo>
                  <a:pt x="21600" y="12301"/>
                </a:lnTo>
                <a:lnTo>
                  <a:pt x="21215" y="15938"/>
                </a:lnTo>
                <a:lnTo>
                  <a:pt x="20629" y="18348"/>
                </a:lnTo>
                <a:lnTo>
                  <a:pt x="19415" y="21655"/>
                </a:lnTo>
                <a:lnTo>
                  <a:pt x="18889" y="21159"/>
                </a:lnTo>
                <a:lnTo>
                  <a:pt x="19901" y="18404"/>
                </a:lnTo>
                <a:lnTo>
                  <a:pt x="20467" y="15593"/>
                </a:lnTo>
                <a:lnTo>
                  <a:pt x="20791" y="12342"/>
                </a:lnTo>
                <a:lnTo>
                  <a:pt x="20871" y="9532"/>
                </a:lnTo>
                <a:lnTo>
                  <a:pt x="20629" y="7411"/>
                </a:lnTo>
                <a:lnTo>
                  <a:pt x="20062" y="4628"/>
                </a:lnTo>
                <a:lnTo>
                  <a:pt x="19415" y="2810"/>
                </a:lnTo>
                <a:lnTo>
                  <a:pt x="18889" y="1377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375932190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STC – Sound Transmission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3810000"/>
          </a:xfrm>
        </p:spPr>
        <p:txBody>
          <a:bodyPr/>
          <a:lstStyle/>
          <a:p>
            <a:r>
              <a:rPr lang="en-US" sz="2400" dirty="0"/>
              <a:t>Calculated in accordance with ASTM E413</a:t>
            </a:r>
          </a:p>
          <a:p>
            <a:r>
              <a:rPr lang="en-US" sz="2400" dirty="0"/>
              <a:t>Created to provide a single number rating for interior building partitions that are subjected to noises from speech, television, radio, and office equipment</a:t>
            </a:r>
          </a:p>
          <a:p>
            <a:r>
              <a:rPr lang="en-US" sz="2400" dirty="0"/>
              <a:t>Calculated over the frequency range of 125 to 4,000 Hz by comparing the measured sound transmission loss relative to a reference contour curve</a:t>
            </a:r>
          </a:p>
          <a:p>
            <a:r>
              <a:rPr lang="en-US" sz="2400" dirty="0"/>
              <a:t>The higher the number, the higher the sound transmission reduction (abatement)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64585256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Commercial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Architectural/Developer plan review</a:t>
            </a:r>
          </a:p>
          <a:p>
            <a:r>
              <a:rPr lang="en-US" altLang="en-US" dirty="0"/>
              <a:t>Assistance to write specifications</a:t>
            </a:r>
          </a:p>
          <a:p>
            <a:r>
              <a:rPr lang="en-US" altLang="en-US" dirty="0"/>
              <a:t>Window performance review</a:t>
            </a:r>
          </a:p>
          <a:p>
            <a:r>
              <a:rPr lang="en-US" altLang="en-US" dirty="0"/>
              <a:t>Custom engineered solutions</a:t>
            </a:r>
          </a:p>
          <a:p>
            <a:r>
              <a:rPr lang="en-US" altLang="en-US" dirty="0"/>
              <a:t>Full range of custom glass options</a:t>
            </a:r>
          </a:p>
          <a:p>
            <a:r>
              <a:rPr lang="en-US" altLang="en-US" dirty="0"/>
              <a:t>Extensive structural capabilities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1266878001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OITC – Outdoor Indoor Transmission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Calculated in accordance with ASTM E1332</a:t>
            </a:r>
          </a:p>
          <a:p>
            <a:r>
              <a:rPr lang="en-US" sz="2400" dirty="0"/>
              <a:t>Created to provide a single number rating for facades (exterior walls) and façade elements (windows and doors) which are subjected to transportation noises</a:t>
            </a:r>
          </a:p>
          <a:p>
            <a:r>
              <a:rPr lang="en-US" sz="2400" dirty="0"/>
              <a:t>The higher the number the higher the outdoor-indoor transmission loss (abatement)</a:t>
            </a:r>
          </a:p>
          <a:p>
            <a:r>
              <a:rPr lang="en-US" sz="2400" dirty="0"/>
              <a:t>Calculated over the frequency range of 80 to 4,000 Hz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190767574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Fenestration Solutions for Sound Abatement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2362200"/>
          </a:xfrm>
        </p:spPr>
        <p:txBody>
          <a:bodyPr/>
          <a:lstStyle/>
          <a:p>
            <a:r>
              <a:rPr lang="en-US" sz="2400" dirty="0"/>
              <a:t>Problem Areas</a:t>
            </a:r>
          </a:p>
          <a:p>
            <a:pPr lvl="1"/>
            <a:r>
              <a:rPr lang="en-US" sz="2400" dirty="0"/>
              <a:t>Cracks (poor design or construction)</a:t>
            </a:r>
          </a:p>
          <a:p>
            <a:pPr lvl="1"/>
            <a:r>
              <a:rPr lang="en-US" sz="2400" dirty="0"/>
              <a:t>Air infiltration (leakage)</a:t>
            </a:r>
          </a:p>
          <a:p>
            <a:pPr lvl="1"/>
            <a:r>
              <a:rPr lang="en-US" sz="2400" dirty="0"/>
              <a:t>Lightweight materials (low mass)</a:t>
            </a:r>
          </a:p>
          <a:p>
            <a:pPr lvl="1"/>
            <a:r>
              <a:rPr lang="en-US" sz="2400" dirty="0"/>
              <a:t>Poor gaskets and sealing</a:t>
            </a:r>
          </a:p>
        </p:txBody>
      </p:sp>
      <p:pic>
        <p:nvPicPr>
          <p:cNvPr id="6" name="Picture 6" descr="weather pile on patio door.jpg"/>
          <p:cNvPicPr>
            <a:picLocks noChangeAspect="1"/>
          </p:cNvPicPr>
          <p:nvPr/>
        </p:nvPicPr>
        <p:blipFill>
          <a:blip r:embed="rId2" cstate="print"/>
          <a:srcRect b="917"/>
          <a:stretch>
            <a:fillRect/>
          </a:stretch>
        </p:blipFill>
        <p:spPr bwMode="auto">
          <a:xfrm>
            <a:off x="3788156" y="4189413"/>
            <a:ext cx="177043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toilet paper around window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980" y="4189413"/>
            <a:ext cx="234227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window crack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8444" y="4189413"/>
            <a:ext cx="2339756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208999234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Fenestration Solutions for Sound Abatement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2209800"/>
          </a:xfrm>
        </p:spPr>
        <p:txBody>
          <a:bodyPr/>
          <a:lstStyle/>
          <a:p>
            <a:r>
              <a:rPr lang="en-US" sz="2400" dirty="0"/>
              <a:t>Heavier materials have higher sound transmission loss</a:t>
            </a:r>
          </a:p>
          <a:p>
            <a:r>
              <a:rPr lang="en-US" sz="2400" dirty="0"/>
              <a:t>Larger air spaces improve sound abatement</a:t>
            </a:r>
          </a:p>
          <a:p>
            <a:r>
              <a:rPr lang="en-US" sz="2400" dirty="0"/>
              <a:t>Multi-chambered profiles common in uPVC designs reduce and block air movement, greatly reducing sound transmission</a:t>
            </a:r>
          </a:p>
          <a:p>
            <a:pPr lvl="1"/>
            <a:endParaRPr lang="en-US" dirty="0"/>
          </a:p>
        </p:txBody>
      </p:sp>
      <p:pic>
        <p:nvPicPr>
          <p:cNvPr id="6" name="Picture 10" descr="WD10527"/>
          <p:cNvPicPr>
            <a:picLocks noChangeAspect="1" noChangeArrowheads="1"/>
          </p:cNvPicPr>
          <p:nvPr/>
        </p:nvPicPr>
        <p:blipFill>
          <a:blip r:embed="rId2" cstate="print"/>
          <a:srcRect l="13654" t="33504" r="16394" b="6718"/>
          <a:stretch>
            <a:fillRect/>
          </a:stretch>
        </p:blipFill>
        <p:spPr bwMode="auto">
          <a:xfrm>
            <a:off x="3657600" y="3920763"/>
            <a:ext cx="2819400" cy="2022837"/>
          </a:xfrm>
          <a:prstGeom prst="rect">
            <a:avLst/>
          </a:prstGeom>
          <a:noFill/>
          <a:ln w="6350">
            <a:solidFill>
              <a:srgbClr val="484848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200806840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Fenestration Solutions for Sound Abatement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1524000"/>
          </a:xfrm>
        </p:spPr>
        <p:txBody>
          <a:bodyPr/>
          <a:lstStyle/>
          <a:p>
            <a:r>
              <a:rPr lang="en-US" sz="2400" dirty="0"/>
              <a:t>Window Design Options</a:t>
            </a:r>
          </a:p>
          <a:p>
            <a:pPr lvl="1"/>
            <a:r>
              <a:rPr lang="en-US" sz="2400" dirty="0"/>
              <a:t>Apply same materials in varying thicknesses</a:t>
            </a:r>
          </a:p>
          <a:p>
            <a:pPr lvl="1"/>
            <a:r>
              <a:rPr lang="en-US" sz="2400" dirty="0"/>
              <a:t>Use compression seal technology</a:t>
            </a:r>
          </a:p>
        </p:txBody>
      </p:sp>
      <p:pic>
        <p:nvPicPr>
          <p:cNvPr id="6" name="Picture 5" descr="acoustic glass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838200" y="3166977"/>
            <a:ext cx="3048000" cy="2732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7" descr="D10048-1257.jpg"/>
          <p:cNvPicPr>
            <a:picLocks noChangeAspect="1"/>
          </p:cNvPicPr>
          <p:nvPr/>
        </p:nvPicPr>
        <p:blipFill>
          <a:blip r:embed="rId3" cstate="print"/>
          <a:srcRect t="7506"/>
          <a:stretch>
            <a:fillRect/>
          </a:stretch>
        </p:blipFill>
        <p:spPr bwMode="auto">
          <a:xfrm>
            <a:off x="6019801" y="3166977"/>
            <a:ext cx="2438400" cy="2776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35212094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Typical Results for Windows and Doors</a:t>
            </a:r>
          </a:p>
        </p:txBody>
      </p:sp>
      <p:graphicFrame>
        <p:nvGraphicFramePr>
          <p:cNvPr id="6" name="Group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299462"/>
              </p:ext>
            </p:extLst>
          </p:nvPr>
        </p:nvGraphicFramePr>
        <p:xfrm>
          <a:off x="1371600" y="1676400"/>
          <a:ext cx="4481512" cy="1828800"/>
        </p:xfrm>
        <a:graphic>
          <a:graphicData uri="http://schemas.openxmlformats.org/drawingml/2006/table">
            <a:tbl>
              <a:tblPr/>
              <a:tblGrid>
                <a:gridCol w="1662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Window Type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latin typeface="+mn-lt"/>
                        </a:rPr>
                        <a:t>Glass</a:t>
                      </a:r>
                      <a:endParaRPr lang="en-US" sz="1400" b="1" baseline="-250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+mn-lt"/>
                        </a:rPr>
                        <a:t>STC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+mn-lt"/>
                        </a:rPr>
                        <a:t>OITC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Fixed Window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1/8 +</a:t>
                      </a:r>
                      <a:r>
                        <a:rPr lang="en-US" sz="14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1/4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” L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200" baseline="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33-35</a:t>
                      </a:r>
                      <a:endParaRPr lang="en-US" sz="1400" b="0" baseline="0" dirty="0">
                        <a:solidFill>
                          <a:schemeClr val="accent6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>
                          <a:solidFill>
                            <a:schemeClr val="accent6"/>
                          </a:solidFill>
                          <a:latin typeface="+mn-lt"/>
                        </a:rPr>
                        <a:t>27-28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Hung/Slider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1/8 +</a:t>
                      </a:r>
                      <a:r>
                        <a:rPr lang="en-US" sz="14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1/4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” L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200" baseline="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33-35</a:t>
                      </a:r>
                      <a:endParaRPr lang="en-US" sz="1400" b="0" baseline="0" dirty="0">
                        <a:solidFill>
                          <a:schemeClr val="accent6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>
                          <a:solidFill>
                            <a:schemeClr val="accent6"/>
                          </a:solidFill>
                          <a:latin typeface="+mn-lt"/>
                        </a:rPr>
                        <a:t>27-29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Casement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1/8 +</a:t>
                      </a:r>
                      <a:r>
                        <a:rPr lang="en-US" sz="14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1/4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” L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+mn-lt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+mn-lt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1/4 +</a:t>
                      </a:r>
                      <a:r>
                        <a:rPr lang="en-US" sz="14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1/4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” L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+mn-lt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+mn-lt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Tilt/Turn Window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1/4 +</a:t>
                      </a:r>
                      <a:r>
                        <a:rPr lang="en-US" sz="14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1/4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” L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+mn-lt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+mn-lt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Group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40841"/>
              </p:ext>
            </p:extLst>
          </p:nvPr>
        </p:nvGraphicFramePr>
        <p:xfrm>
          <a:off x="1371600" y="4114800"/>
          <a:ext cx="4481512" cy="1219200"/>
        </p:xfrm>
        <a:graphic>
          <a:graphicData uri="http://schemas.openxmlformats.org/drawingml/2006/table">
            <a:tbl>
              <a:tblPr/>
              <a:tblGrid>
                <a:gridCol w="1662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Door Type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+mn-lt"/>
                        </a:rPr>
                        <a:t>Glass</a:t>
                      </a:r>
                      <a:endParaRPr lang="en-US" sz="1400" b="1" baseline="-250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latin typeface="+mn-lt"/>
                        </a:rPr>
                        <a:t>STC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+mn-lt"/>
                        </a:rPr>
                        <a:t>OITC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Hinged Door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1/8 +</a:t>
                      </a:r>
                      <a:r>
                        <a:rPr lang="en-US" sz="14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1/4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” L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>
                          <a:solidFill>
                            <a:schemeClr val="accent6"/>
                          </a:solidFill>
                          <a:latin typeface="+mn-lt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>
                          <a:solidFill>
                            <a:schemeClr val="accent6"/>
                          </a:solidFill>
                          <a:latin typeface="+mn-lt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Sliding Patio Door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1/8 +</a:t>
                      </a:r>
                      <a:r>
                        <a:rPr lang="en-US" sz="14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1/4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” L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>
                          <a:solidFill>
                            <a:schemeClr val="accent6"/>
                          </a:solidFill>
                          <a:latin typeface="+mn-lt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>
                          <a:solidFill>
                            <a:schemeClr val="accent6"/>
                          </a:solidFill>
                          <a:latin typeface="+mn-lt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Tilt/Slide Door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5/16 +</a:t>
                      </a:r>
                      <a:r>
                        <a:rPr lang="en-US" sz="1400" b="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1/4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” L</a:t>
                      </a:r>
                      <a:endParaRPr lang="en-US" sz="1400" b="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+mn-lt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+mn-lt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2695652489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Projects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600200"/>
            <a:ext cx="5475000" cy="4374687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04800" y="1484313"/>
            <a:ext cx="312420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800" kern="0" dirty="0"/>
              <a:t>Collingswood Manor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000" kern="0" dirty="0"/>
              <a:t>	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000" kern="0" dirty="0"/>
              <a:t>Products:</a:t>
            </a:r>
          </a:p>
          <a:p>
            <a:pPr>
              <a:lnSpc>
                <a:spcPct val="90000"/>
              </a:lnSpc>
            </a:pPr>
            <a:r>
              <a:rPr lang="en-US" altLang="en-US" sz="2000" kern="0" dirty="0"/>
              <a:t>Supreme Double Hung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000" kern="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000" kern="0" dirty="0"/>
              <a:t>Project Location:</a:t>
            </a:r>
          </a:p>
          <a:p>
            <a:pPr>
              <a:lnSpc>
                <a:spcPct val="90000"/>
              </a:lnSpc>
            </a:pPr>
            <a:r>
              <a:rPr lang="en-US" altLang="en-US" sz="2000" kern="0" dirty="0"/>
              <a:t>Collingswood, New Jersey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000" kern="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000" kern="0" dirty="0"/>
              <a:t>Unique solutions provided:</a:t>
            </a:r>
          </a:p>
          <a:p>
            <a:pPr>
              <a:lnSpc>
                <a:spcPct val="90000"/>
              </a:lnSpc>
            </a:pPr>
            <a:r>
              <a:rPr lang="en-US" altLang="en-US" sz="2000" kern="0" dirty="0">
                <a:solidFill>
                  <a:srgbClr val="000000"/>
                </a:solidFill>
              </a:rPr>
              <a:t>Sound Abatement    (STC 37)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2122924109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Projects</a:t>
            </a:r>
          </a:p>
        </p:txBody>
      </p:sp>
      <p:pic>
        <p:nvPicPr>
          <p:cNvPr id="6" name="Picture 8" descr="Holiday Inn Fort Lee NJ 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828800"/>
            <a:ext cx="5292725" cy="412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04800" y="1600200"/>
            <a:ext cx="3124200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800" kern="0" dirty="0"/>
              <a:t>Holiday Inn GW Bridge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000" kern="0" dirty="0"/>
              <a:t>	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000" kern="0" dirty="0"/>
              <a:t>Products:</a:t>
            </a:r>
          </a:p>
          <a:p>
            <a:pPr>
              <a:lnSpc>
                <a:spcPct val="90000"/>
              </a:lnSpc>
            </a:pPr>
            <a:r>
              <a:rPr lang="en-US" altLang="en-US" sz="2000" kern="0" dirty="0"/>
              <a:t>4500 Series Fixed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000" kern="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000" kern="0" dirty="0"/>
              <a:t>Project Location:</a:t>
            </a:r>
          </a:p>
          <a:p>
            <a:pPr>
              <a:lnSpc>
                <a:spcPct val="90000"/>
              </a:lnSpc>
            </a:pPr>
            <a:r>
              <a:rPr lang="en-US" altLang="en-US" sz="2000" kern="0" dirty="0"/>
              <a:t>Fort Lee, New Jersey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000" kern="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000" kern="0" dirty="0"/>
              <a:t>Unique solutions provided:</a:t>
            </a:r>
          </a:p>
          <a:p>
            <a:pPr>
              <a:lnSpc>
                <a:spcPct val="90000"/>
              </a:lnSpc>
            </a:pPr>
            <a:r>
              <a:rPr lang="en-US" altLang="en-US" sz="2000" kern="0" dirty="0">
                <a:solidFill>
                  <a:srgbClr val="000000"/>
                </a:solidFill>
              </a:rPr>
              <a:t>Sound Abatement</a:t>
            </a:r>
          </a:p>
          <a:p>
            <a:pPr>
              <a:lnSpc>
                <a:spcPct val="90000"/>
              </a:lnSpc>
            </a:pPr>
            <a:r>
              <a:rPr lang="en-US" altLang="en-US" sz="2000" kern="0" dirty="0">
                <a:solidFill>
                  <a:srgbClr val="000000"/>
                </a:solidFill>
              </a:rPr>
              <a:t>Energy Efficiency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279978325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Available Configurations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31242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Windows:</a:t>
            </a:r>
          </a:p>
          <a:p>
            <a:r>
              <a:rPr lang="en-US" sz="2800" dirty="0"/>
              <a:t>Casement</a:t>
            </a:r>
          </a:p>
          <a:p>
            <a:r>
              <a:rPr lang="en-US" sz="2800" dirty="0"/>
              <a:t>Awning</a:t>
            </a:r>
          </a:p>
          <a:p>
            <a:r>
              <a:rPr lang="en-US" sz="2800" dirty="0"/>
              <a:t>Tilt Turn</a:t>
            </a:r>
          </a:p>
          <a:p>
            <a:r>
              <a:rPr lang="en-US" sz="2800" dirty="0"/>
              <a:t>Hopper</a:t>
            </a:r>
          </a:p>
          <a:p>
            <a:r>
              <a:rPr lang="en-US" sz="2800" dirty="0"/>
              <a:t>Fixed</a:t>
            </a:r>
          </a:p>
          <a:p>
            <a:endParaRPr lang="en-US" dirty="0"/>
          </a:p>
        </p:txBody>
      </p:sp>
      <p:pic>
        <p:nvPicPr>
          <p:cNvPr id="6" name="Picture 50" descr="Picture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1981200"/>
            <a:ext cx="10668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8" descr="Picture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2661443"/>
            <a:ext cx="1604962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Fig, 5 - Operable unit forms"/>
          <p:cNvPicPr>
            <a:picLocks noChangeAspect="1" noChangeArrowheads="1"/>
          </p:cNvPicPr>
          <p:nvPr/>
        </p:nvPicPr>
        <p:blipFill>
          <a:blip r:embed="rId4"/>
          <a:srcRect t="12123" r="64693" b="54948"/>
          <a:stretch>
            <a:fillRect/>
          </a:stretch>
        </p:blipFill>
        <p:spPr bwMode="auto">
          <a:xfrm>
            <a:off x="6605588" y="3124200"/>
            <a:ext cx="1700212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Fig, 5 - Operable unit forms"/>
          <p:cNvPicPr>
            <a:picLocks noChangeAspect="1" noChangeArrowheads="1"/>
          </p:cNvPicPr>
          <p:nvPr/>
        </p:nvPicPr>
        <p:blipFill>
          <a:blip r:embed="rId4"/>
          <a:srcRect l="71506" t="50880" b="23685"/>
          <a:stretch>
            <a:fillRect/>
          </a:stretch>
        </p:blipFill>
        <p:spPr bwMode="auto">
          <a:xfrm>
            <a:off x="7696200" y="4746625"/>
            <a:ext cx="1354137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Fig. 4 - Fixed and operable windows"/>
          <p:cNvPicPr>
            <a:picLocks noChangeAspect="1" noChangeArrowheads="1"/>
          </p:cNvPicPr>
          <p:nvPr/>
        </p:nvPicPr>
        <p:blipFill>
          <a:blip r:embed="rId5"/>
          <a:srcRect t="20511" r="51231" b="11279"/>
          <a:stretch>
            <a:fillRect/>
          </a:stretch>
        </p:blipFill>
        <p:spPr bwMode="auto">
          <a:xfrm>
            <a:off x="4565400" y="4490242"/>
            <a:ext cx="1019175" cy="128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4046722064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Available Configurations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4191000" cy="25908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Doors:</a:t>
            </a:r>
          </a:p>
          <a:p>
            <a:r>
              <a:rPr lang="en-US" sz="2800" dirty="0"/>
              <a:t>Swing Doors</a:t>
            </a:r>
          </a:p>
          <a:p>
            <a:r>
              <a:rPr lang="en-US" sz="2800" dirty="0"/>
              <a:t>Outswing French Doors</a:t>
            </a:r>
          </a:p>
          <a:p>
            <a:r>
              <a:rPr lang="en-US" sz="2800" dirty="0"/>
              <a:t>Sliding Patio Assemblies</a:t>
            </a:r>
          </a:p>
          <a:p>
            <a:r>
              <a:rPr lang="en-US" sz="2800" dirty="0"/>
              <a:t>Tilt/Slide Doors</a:t>
            </a:r>
          </a:p>
        </p:txBody>
      </p:sp>
      <p:pic>
        <p:nvPicPr>
          <p:cNvPr id="6" name="Picture 8" descr="Single doo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1981200"/>
            <a:ext cx="1589087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French door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1905000"/>
            <a:ext cx="1619250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Fig. 7 - Doors"/>
          <p:cNvPicPr>
            <a:picLocks noChangeAspect="1" noChangeArrowheads="1"/>
          </p:cNvPicPr>
          <p:nvPr/>
        </p:nvPicPr>
        <p:blipFill>
          <a:blip r:embed="rId4"/>
          <a:srcRect l="49222" t="12965"/>
          <a:stretch>
            <a:fillRect/>
          </a:stretch>
        </p:blipFill>
        <p:spPr bwMode="auto">
          <a:xfrm>
            <a:off x="3777456" y="4332288"/>
            <a:ext cx="1589087" cy="1606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 descr="tilt slide elev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65937" y="4118928"/>
            <a:ext cx="1843087" cy="196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294650913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uPVC Commercial Offerings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3429000" cy="2057400"/>
          </a:xfrm>
        </p:spPr>
        <p:txBody>
          <a:bodyPr/>
          <a:lstStyle/>
          <a:p>
            <a:r>
              <a:rPr lang="en-US" sz="2400" dirty="0"/>
              <a:t>Code Compliance</a:t>
            </a:r>
          </a:p>
          <a:p>
            <a:r>
              <a:rPr lang="en-US" sz="2400" dirty="0"/>
              <a:t>Certification</a:t>
            </a:r>
          </a:p>
          <a:p>
            <a:r>
              <a:rPr lang="en-US" sz="2400" dirty="0"/>
              <a:t>Engineered Systems</a:t>
            </a:r>
          </a:p>
          <a:p>
            <a:r>
              <a:rPr lang="en-US" sz="2400" dirty="0"/>
              <a:t>On-site Consultation</a:t>
            </a:r>
          </a:p>
        </p:txBody>
      </p:sp>
      <p:pic>
        <p:nvPicPr>
          <p:cNvPr id="6" name="Picture 4" descr="steel reinforcement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l="34747" t="11786" r="18271" b="12440"/>
          <a:stretch>
            <a:fillRect/>
          </a:stretch>
        </p:blipFill>
        <p:spPr bwMode="auto">
          <a:xfrm>
            <a:off x="3962400" y="2743289"/>
            <a:ext cx="2141537" cy="295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 l="24001" t="26875" r="22437" b="25000"/>
          <a:stretch>
            <a:fillRect/>
          </a:stretch>
        </p:blipFill>
        <p:spPr bwMode="auto">
          <a:xfrm>
            <a:off x="6220279" y="1524000"/>
            <a:ext cx="29019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232093936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Commercial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In-house CAD technicians</a:t>
            </a:r>
          </a:p>
          <a:p>
            <a:r>
              <a:rPr lang="en-US" altLang="en-US" dirty="0"/>
              <a:t>Extensive R&amp;D and testing expertise</a:t>
            </a:r>
          </a:p>
          <a:p>
            <a:r>
              <a:rPr lang="en-US" altLang="en-US" dirty="0"/>
              <a:t>Quick sample turnaround times</a:t>
            </a:r>
          </a:p>
          <a:p>
            <a:r>
              <a:rPr lang="en-US" altLang="en-US" dirty="0"/>
              <a:t>Installation review and training</a:t>
            </a:r>
          </a:p>
          <a:p>
            <a:r>
              <a:rPr lang="en-US" altLang="en-US" dirty="0"/>
              <a:t>Logistical and planning support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4012296709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Projects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39750" y="1981200"/>
            <a:ext cx="504031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3000" kern="0" dirty="0"/>
              <a:t>Other Applications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400" kern="0" dirty="0"/>
          </a:p>
          <a:p>
            <a:pPr>
              <a:lnSpc>
                <a:spcPct val="80000"/>
              </a:lnSpc>
            </a:pPr>
            <a:r>
              <a:rPr lang="en-US" altLang="en-US" sz="2400" kern="0" dirty="0"/>
              <a:t>Institutional</a:t>
            </a:r>
          </a:p>
          <a:p>
            <a:pPr>
              <a:lnSpc>
                <a:spcPct val="80000"/>
              </a:lnSpc>
            </a:pPr>
            <a:r>
              <a:rPr lang="en-US" altLang="en-US" sz="2400" kern="0" dirty="0"/>
              <a:t>Hotels/Resorts</a:t>
            </a:r>
          </a:p>
          <a:p>
            <a:pPr>
              <a:lnSpc>
                <a:spcPct val="80000"/>
              </a:lnSpc>
            </a:pPr>
            <a:r>
              <a:rPr lang="en-US" altLang="en-US" sz="2400" kern="0" dirty="0"/>
              <a:t>Heritage Renovations</a:t>
            </a:r>
          </a:p>
          <a:p>
            <a:pPr>
              <a:lnSpc>
                <a:spcPct val="80000"/>
              </a:lnSpc>
            </a:pPr>
            <a:r>
              <a:rPr lang="en-US" altLang="en-US" sz="2400" kern="0" dirty="0"/>
              <a:t>Business/Mixed Use</a:t>
            </a:r>
          </a:p>
          <a:p>
            <a:pPr>
              <a:lnSpc>
                <a:spcPct val="80000"/>
              </a:lnSpc>
            </a:pPr>
            <a:r>
              <a:rPr lang="en-US" altLang="en-US" sz="2400" kern="0" dirty="0"/>
              <a:t>Assisted Living Facilities</a:t>
            </a:r>
          </a:p>
          <a:p>
            <a:pPr>
              <a:lnSpc>
                <a:spcPct val="80000"/>
              </a:lnSpc>
            </a:pPr>
            <a:endParaRPr lang="en-US" altLang="en-US" sz="1800" kern="0" dirty="0"/>
          </a:p>
          <a:p>
            <a:pPr>
              <a:lnSpc>
                <a:spcPct val="80000"/>
              </a:lnSpc>
            </a:pPr>
            <a:endParaRPr lang="en-US" altLang="en-US" sz="1800" kern="0" dirty="0"/>
          </a:p>
        </p:txBody>
      </p:sp>
      <p:sp>
        <p:nvSpPr>
          <p:cNvPr id="6" name="TextBox 5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165964639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/>
              <a:t>Institutional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9750" y="1484313"/>
            <a:ext cx="5040313" cy="4535487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3000" dirty="0"/>
              <a:t>CP Allen </a:t>
            </a:r>
            <a:r>
              <a:rPr lang="en-US" altLang="en-US" sz="2800" dirty="0"/>
              <a:t>High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800" dirty="0"/>
              <a:t>School</a:t>
            </a:r>
            <a:endParaRPr lang="en-US" altLang="en-US" sz="30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4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800" dirty="0"/>
              <a:t>Products:  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Supreme Single Hung 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800" dirty="0"/>
              <a:t>Project Location:  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Bedford, Nova Scotia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800" dirty="0"/>
              <a:t>Unique solutions provided:</a:t>
            </a:r>
          </a:p>
          <a:p>
            <a:pPr>
              <a:lnSpc>
                <a:spcPct val="80000"/>
              </a:lnSpc>
            </a:pPr>
            <a:r>
              <a:rPr lang="en-US" altLang="en-US" sz="1800" dirty="0">
                <a:solidFill>
                  <a:srgbClr val="000000"/>
                </a:solidFill>
              </a:rPr>
              <a:t>Painted Exterior</a:t>
            </a:r>
          </a:p>
          <a:p>
            <a:pPr>
              <a:lnSpc>
                <a:spcPct val="80000"/>
              </a:lnSpc>
            </a:pPr>
            <a:r>
              <a:rPr lang="en-US" altLang="en-US" sz="1800" dirty="0">
                <a:solidFill>
                  <a:srgbClr val="000000"/>
                </a:solidFill>
              </a:rPr>
              <a:t>Custom Transom Glass</a:t>
            </a:r>
          </a:p>
          <a:p>
            <a:pPr>
              <a:lnSpc>
                <a:spcPct val="80000"/>
              </a:lnSpc>
            </a:pPr>
            <a:r>
              <a:rPr lang="en-US" altLang="en-US" sz="1800" dirty="0">
                <a:solidFill>
                  <a:srgbClr val="000000"/>
                </a:solidFill>
              </a:rPr>
              <a:t>Restricted Sashes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Heavy Duty Hardware and Structural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800" dirty="0"/>
              <a:t>      Reinforcing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</p:txBody>
      </p:sp>
      <p:pic>
        <p:nvPicPr>
          <p:cNvPr id="2458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1882775"/>
            <a:ext cx="5753100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2365134283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/>
              <a:t>Institutional</a:t>
            </a:r>
          </a:p>
        </p:txBody>
      </p:sp>
      <p:sp>
        <p:nvSpPr>
          <p:cNvPr id="2765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9750" y="1676400"/>
            <a:ext cx="5472113" cy="4344988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800" dirty="0" err="1"/>
              <a:t>Coldbrook</a:t>
            </a:r>
            <a:r>
              <a:rPr lang="en-US" altLang="en-US" sz="2800" dirty="0"/>
              <a:t> Elementary School</a:t>
            </a:r>
            <a:r>
              <a:rPr lang="en-US" altLang="en-US" sz="2000" dirty="0"/>
              <a:t> </a:t>
            </a:r>
          </a:p>
          <a:p>
            <a:pPr>
              <a:lnSpc>
                <a:spcPct val="90000"/>
              </a:lnSpc>
            </a:pPr>
            <a:endParaRPr lang="en-US" altLang="en-US" sz="20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000" dirty="0"/>
              <a:t>Products:  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Supreme Single Hung </a:t>
            </a:r>
          </a:p>
          <a:p>
            <a:pPr>
              <a:lnSpc>
                <a:spcPct val="90000"/>
              </a:lnSpc>
            </a:pPr>
            <a:endParaRPr lang="en-US" altLang="en-US" sz="20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000" dirty="0"/>
              <a:t>Project Location:  </a:t>
            </a:r>
          </a:p>
          <a:p>
            <a:pPr>
              <a:lnSpc>
                <a:spcPct val="90000"/>
              </a:lnSpc>
            </a:pPr>
            <a:r>
              <a:rPr lang="en-US" altLang="en-US" sz="2000" dirty="0" err="1"/>
              <a:t>Coldbrook</a:t>
            </a:r>
            <a:r>
              <a:rPr lang="en-US" altLang="en-US" sz="2000" dirty="0"/>
              <a:t>, Nova Scotia</a:t>
            </a:r>
          </a:p>
          <a:p>
            <a:pPr>
              <a:lnSpc>
                <a:spcPct val="90000"/>
              </a:lnSpc>
            </a:pPr>
            <a:endParaRPr lang="en-US" altLang="en-US" sz="20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000" dirty="0"/>
              <a:t>Unique solutions provided:</a:t>
            </a:r>
          </a:p>
          <a:p>
            <a:pPr>
              <a:lnSpc>
                <a:spcPct val="90000"/>
              </a:lnSpc>
            </a:pPr>
            <a:r>
              <a:rPr lang="en-US" altLang="en-US" sz="2000" dirty="0">
                <a:solidFill>
                  <a:srgbClr val="000000"/>
                </a:solidFill>
              </a:rPr>
              <a:t>Custom colored paint</a:t>
            </a:r>
          </a:p>
          <a:p>
            <a:pPr>
              <a:lnSpc>
                <a:spcPct val="90000"/>
              </a:lnSpc>
            </a:pPr>
            <a:r>
              <a:rPr lang="en-US" altLang="en-US" sz="2000" dirty="0">
                <a:solidFill>
                  <a:srgbClr val="000000"/>
                </a:solidFill>
              </a:rPr>
              <a:t>Aluminum screen cloth</a:t>
            </a:r>
          </a:p>
          <a:p>
            <a:pPr>
              <a:lnSpc>
                <a:spcPct val="90000"/>
              </a:lnSpc>
            </a:pPr>
            <a:r>
              <a:rPr lang="en-US" altLang="en-US" sz="2000" dirty="0">
                <a:solidFill>
                  <a:srgbClr val="000000"/>
                </a:solidFill>
              </a:rPr>
              <a:t>Restricted Sashes</a:t>
            </a:r>
            <a:endParaRPr lang="en-US" altLang="en-US" sz="2000" dirty="0"/>
          </a:p>
          <a:p>
            <a:pPr>
              <a:lnSpc>
                <a:spcPct val="90000"/>
              </a:lnSpc>
            </a:pPr>
            <a:endParaRPr lang="en-US" altLang="en-US" sz="2000" dirty="0"/>
          </a:p>
        </p:txBody>
      </p:sp>
      <p:pic>
        <p:nvPicPr>
          <p:cNvPr id="27652" name="Picture 2" descr="C:\Documents and Settings\kpelley\Desktop\Curtain Wall Pics\painted valley school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0" y="2481263"/>
            <a:ext cx="5076825" cy="3386137"/>
          </a:xfrm>
          <a:noFill/>
        </p:spPr>
      </p:pic>
      <p:sp>
        <p:nvSpPr>
          <p:cNvPr id="7" name="TextBox 6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3813779045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/>
              <a:t>Institutional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9750" y="1905000"/>
            <a:ext cx="3886200" cy="4116388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800" dirty="0"/>
              <a:t>Douglas Street School</a:t>
            </a:r>
            <a:r>
              <a:rPr lang="en-US" altLang="en-US" sz="1800" dirty="0"/>
              <a:t>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8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800" dirty="0"/>
              <a:t>Products: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Select Picture/Awning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8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800" dirty="0"/>
              <a:t>Project Location: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Truro, Nova Scotia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8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800" dirty="0"/>
              <a:t>Unique solutions provided: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Energy Efficiency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Improved aesthetics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Fresh Air Ventilation</a:t>
            </a:r>
          </a:p>
        </p:txBody>
      </p:sp>
      <p:pic>
        <p:nvPicPr>
          <p:cNvPr id="26628" name="Picture 6" descr="Truro-20120620-003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627187"/>
            <a:ext cx="3924300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Truro-20120620-003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573463"/>
            <a:ext cx="3419475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1902578296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/>
              <a:t>Institutional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9750" y="1600200"/>
            <a:ext cx="5111750" cy="4421188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800" dirty="0"/>
              <a:t>Colchester East Hants Health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800" dirty="0"/>
              <a:t>Centre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40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 dirty="0"/>
              <a:t>Products:</a:t>
            </a:r>
          </a:p>
          <a:p>
            <a:r>
              <a:rPr lang="en-US" altLang="en-US" sz="1800" dirty="0"/>
              <a:t>Tilt and Turn Fixed</a:t>
            </a:r>
          </a:p>
          <a:p>
            <a:r>
              <a:rPr lang="en-US" altLang="en-US" sz="1800" dirty="0"/>
              <a:t>Casement </a:t>
            </a:r>
          </a:p>
          <a:p>
            <a:endParaRPr lang="en-US" altLang="en-US" sz="180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 dirty="0"/>
              <a:t>Project Location:</a:t>
            </a:r>
          </a:p>
          <a:p>
            <a:r>
              <a:rPr lang="en-US" altLang="en-US" sz="1800" dirty="0"/>
              <a:t>Truro, Nova Scotia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180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 dirty="0"/>
              <a:t>Unique solutions provided:</a:t>
            </a:r>
          </a:p>
          <a:p>
            <a:r>
              <a:rPr lang="en-US" altLang="en-US" sz="1800" dirty="0" err="1"/>
              <a:t>Spallshield</a:t>
            </a:r>
            <a:r>
              <a:rPr lang="en-US" altLang="en-US" sz="1800" dirty="0"/>
              <a:t> glass</a:t>
            </a:r>
          </a:p>
        </p:txBody>
      </p:sp>
      <p:pic>
        <p:nvPicPr>
          <p:cNvPr id="28676" name="Picture 6" descr="IMG_310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8"/>
          <a:stretch>
            <a:fillRect/>
          </a:stretch>
        </p:blipFill>
        <p:spPr>
          <a:xfrm>
            <a:off x="3505200" y="2522538"/>
            <a:ext cx="5435600" cy="3344862"/>
          </a:xfrm>
          <a:noFill/>
        </p:spPr>
      </p:pic>
      <p:sp>
        <p:nvSpPr>
          <p:cNvPr id="7" name="TextBox 6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2980990681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Hotel/Resort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9750" y="1484313"/>
            <a:ext cx="4895850" cy="453707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800"/>
              <a:t>Fairfield Marriott 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180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/>
              <a:t>Products:</a:t>
            </a:r>
          </a:p>
          <a:p>
            <a:r>
              <a:rPr lang="en-US" altLang="en-US" sz="1800"/>
              <a:t>Supreme Casement</a:t>
            </a:r>
          </a:p>
          <a:p>
            <a:endParaRPr lang="en-US" altLang="en-US" sz="180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/>
              <a:t>Project Location</a:t>
            </a:r>
          </a:p>
          <a:p>
            <a:r>
              <a:rPr lang="en-US" altLang="en-US" sz="1800"/>
              <a:t>Moncton, New Brunswick</a:t>
            </a:r>
          </a:p>
          <a:p>
            <a:endParaRPr lang="en-US" altLang="en-US" sz="180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/>
              <a:t>Unique solutions provided:</a:t>
            </a:r>
          </a:p>
          <a:p>
            <a:r>
              <a:rPr lang="en-US" altLang="en-US" sz="1800"/>
              <a:t>Integrated PTAC Louvers</a:t>
            </a:r>
          </a:p>
          <a:p>
            <a:r>
              <a:rPr lang="en-US" altLang="en-US" sz="1800"/>
              <a:t>Tan Extrusion</a:t>
            </a:r>
          </a:p>
          <a:p>
            <a:r>
              <a:rPr lang="en-US" altLang="en-US" sz="1800"/>
              <a:t>Sash Restriction</a:t>
            </a:r>
          </a:p>
          <a:p>
            <a:endParaRPr lang="en-US" altLang="en-US" sz="1800"/>
          </a:p>
          <a:p>
            <a:pPr>
              <a:buFont typeface="Wingdings" panose="05000000000000000000" pitchFamily="2" charset="2"/>
              <a:buNone/>
            </a:pPr>
            <a:endParaRPr lang="en-US" altLang="en-US" sz="1800"/>
          </a:p>
        </p:txBody>
      </p:sp>
      <p:pic>
        <p:nvPicPr>
          <p:cNvPr id="36868" name="Picture 5" descr="101_04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628775"/>
            <a:ext cx="5508625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856344926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Hotel/Resort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9750" y="1484313"/>
            <a:ext cx="4895850" cy="453707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800" dirty="0"/>
              <a:t>Hampton Inn Bar Harbor  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180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 dirty="0"/>
              <a:t>Products:</a:t>
            </a:r>
          </a:p>
          <a:p>
            <a:r>
              <a:rPr lang="en-US" altLang="en-US" sz="1800" dirty="0"/>
              <a:t>Supreme Single Hung</a:t>
            </a:r>
          </a:p>
          <a:p>
            <a:endParaRPr lang="en-US" altLang="en-US" sz="180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 dirty="0"/>
              <a:t>Project Location</a:t>
            </a:r>
          </a:p>
          <a:p>
            <a:r>
              <a:rPr lang="en-US" altLang="en-US" sz="1800" dirty="0"/>
              <a:t>Bar Harbor, Maine</a:t>
            </a:r>
          </a:p>
          <a:p>
            <a:endParaRPr lang="en-US" altLang="en-US" sz="1800" dirty="0"/>
          </a:p>
          <a:p>
            <a:pPr>
              <a:buFont typeface="Wingdings" panose="05000000000000000000" pitchFamily="2" charset="2"/>
              <a:buNone/>
            </a:pPr>
            <a:endParaRPr lang="en-US" altLang="en-US" sz="1800" dirty="0"/>
          </a:p>
        </p:txBody>
      </p:sp>
      <p:pic>
        <p:nvPicPr>
          <p:cNvPr id="37892" name="Picture 2" descr="http://www.opechee.com/news-images/bar%20harbor%20hampt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62400"/>
            <a:ext cx="8370887" cy="210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800600" y="1905000"/>
            <a:ext cx="4895850" cy="453707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endParaRPr lang="en-US" sz="1800" kern="0" dirty="0"/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sz="1800" kern="0" dirty="0"/>
              <a:t>Unique solutions provided:</a:t>
            </a:r>
          </a:p>
          <a:p>
            <a:pPr>
              <a:defRPr/>
            </a:pPr>
            <a:r>
              <a:rPr lang="en-US" sz="1800" kern="0" dirty="0"/>
              <a:t>Integrated PTAC Louvers</a:t>
            </a:r>
          </a:p>
          <a:p>
            <a:pPr>
              <a:defRPr/>
            </a:pPr>
            <a:r>
              <a:rPr lang="en-US" sz="1800" kern="0" dirty="0"/>
              <a:t>Forest Green Exterior</a:t>
            </a:r>
          </a:p>
          <a:p>
            <a:pPr>
              <a:defRPr/>
            </a:pPr>
            <a:r>
              <a:rPr lang="en-US" sz="1800" kern="0" dirty="0"/>
              <a:t>Sash Restriction</a:t>
            </a:r>
          </a:p>
          <a:p>
            <a:pPr>
              <a:defRPr/>
            </a:pPr>
            <a:endParaRPr lang="en-US" sz="1800" kern="0" dirty="0"/>
          </a:p>
          <a:p>
            <a:pPr>
              <a:buFont typeface="Wingdings" panose="05000000000000000000" pitchFamily="2" charset="2"/>
              <a:buNone/>
              <a:defRPr/>
            </a:pPr>
            <a:endParaRPr lang="en-US" sz="1800" kern="0" dirty="0"/>
          </a:p>
        </p:txBody>
      </p:sp>
      <p:sp>
        <p:nvSpPr>
          <p:cNvPr id="9" name="TextBox 8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3501862417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Hotel/Resort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9750" y="1484313"/>
            <a:ext cx="4895850" cy="4537075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800"/>
              <a:t>White Point Beach Resort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80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800"/>
              <a:t>Products: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Supreme Casement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7’ Fiberglass Doors</a:t>
            </a:r>
          </a:p>
          <a:p>
            <a:pPr>
              <a:lnSpc>
                <a:spcPct val="90000"/>
              </a:lnSpc>
            </a:pPr>
            <a:endParaRPr lang="en-US" altLang="en-US" sz="180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800"/>
              <a:t>Project Location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White Point, Nova Scotia</a:t>
            </a:r>
          </a:p>
          <a:p>
            <a:pPr>
              <a:lnSpc>
                <a:spcPct val="90000"/>
              </a:lnSpc>
            </a:pPr>
            <a:endParaRPr lang="en-US" altLang="en-US" sz="180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800"/>
              <a:t>Unique solutions provided: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Custom grill configuration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Quick lead-time</a:t>
            </a:r>
          </a:p>
          <a:p>
            <a:pPr>
              <a:lnSpc>
                <a:spcPct val="90000"/>
              </a:lnSpc>
            </a:pPr>
            <a:r>
              <a:rPr lang="en-US" altLang="en-US" sz="1800"/>
              <a:t>Custom door transoms</a:t>
            </a:r>
          </a:p>
          <a:p>
            <a:pPr>
              <a:lnSpc>
                <a:spcPct val="90000"/>
              </a:lnSpc>
            </a:pPr>
            <a:endParaRPr lang="en-US" altLang="en-US" sz="180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1800"/>
          </a:p>
        </p:txBody>
      </p:sp>
      <p:pic>
        <p:nvPicPr>
          <p:cNvPr id="43012" name="Picture 5" descr="white point_n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24"/>
          <a:stretch>
            <a:fillRect/>
          </a:stretch>
        </p:blipFill>
        <p:spPr>
          <a:xfrm>
            <a:off x="3708400" y="2060575"/>
            <a:ext cx="5435600" cy="3073400"/>
          </a:xfrm>
          <a:noFill/>
        </p:spPr>
      </p:pic>
      <p:sp>
        <p:nvSpPr>
          <p:cNvPr id="7" name="TextBox 6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2452527305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/>
              <a:t>Hotel/Resort</a:t>
            </a:r>
          </a:p>
        </p:txBody>
      </p:sp>
      <p:sp>
        <p:nvSpPr>
          <p:cNvPr id="40963" name="Rectangle 5"/>
          <p:cNvSpPr>
            <a:spLocks noGrp="1" noChangeArrowheads="1"/>
          </p:cNvSpPr>
          <p:nvPr>
            <p:ph sz="half" idx="4294967295"/>
          </p:nvPr>
        </p:nvSpPr>
        <p:spPr>
          <a:xfrm>
            <a:off x="152400" y="1711325"/>
            <a:ext cx="3886200" cy="453707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800" dirty="0"/>
              <a:t>Future Inns Moncton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80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 dirty="0"/>
              <a:t>Product:</a:t>
            </a:r>
          </a:p>
          <a:p>
            <a:r>
              <a:rPr lang="en-US" altLang="en-US" sz="1800" dirty="0"/>
              <a:t>Supreme Double Hung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180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 dirty="0"/>
              <a:t>Project Location:</a:t>
            </a:r>
          </a:p>
          <a:p>
            <a:r>
              <a:rPr lang="en-US" altLang="en-US" sz="1800" dirty="0"/>
              <a:t>Moncton, New Brunswick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180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 dirty="0"/>
              <a:t>Unique solutions provided:</a:t>
            </a:r>
          </a:p>
          <a:p>
            <a:r>
              <a:rPr lang="en-US" altLang="en-US" sz="1800" dirty="0"/>
              <a:t>High Performance</a:t>
            </a:r>
          </a:p>
          <a:p>
            <a:r>
              <a:rPr lang="en-US" altLang="en-US" sz="1800" dirty="0"/>
              <a:t>Short Lead-Time</a:t>
            </a:r>
          </a:p>
          <a:p>
            <a:r>
              <a:rPr lang="en-US" altLang="en-US" sz="1800" dirty="0"/>
              <a:t>Low Maintenance</a:t>
            </a:r>
          </a:p>
        </p:txBody>
      </p:sp>
      <p:pic>
        <p:nvPicPr>
          <p:cNvPr id="40964" name="Picture 7" descr="Future Inns Moncton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0" y="2801937"/>
            <a:ext cx="5508625" cy="2608263"/>
          </a:xfrm>
          <a:noFill/>
        </p:spPr>
      </p:pic>
      <p:sp>
        <p:nvSpPr>
          <p:cNvPr id="7" name="TextBox 6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596840314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Hotel/Resort</a:t>
            </a:r>
          </a:p>
        </p:txBody>
      </p:sp>
      <p:sp>
        <p:nvSpPr>
          <p:cNvPr id="41987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9750" y="1752600"/>
            <a:ext cx="7345363" cy="4268788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Best Western Chocolate Lake Hotel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sz="24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000" dirty="0"/>
              <a:t>Products:  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Supreme Awnings and Fixed</a:t>
            </a:r>
          </a:p>
          <a:p>
            <a:pPr>
              <a:lnSpc>
                <a:spcPct val="90000"/>
              </a:lnSpc>
            </a:pPr>
            <a:endParaRPr lang="en-US" altLang="en-US" sz="20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000" dirty="0"/>
              <a:t>Project Location:  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Halifax, Nova Scotia</a:t>
            </a:r>
          </a:p>
          <a:p>
            <a:pPr>
              <a:lnSpc>
                <a:spcPct val="90000"/>
              </a:lnSpc>
            </a:pPr>
            <a:endParaRPr lang="en-US" altLang="en-US" sz="20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000" dirty="0"/>
              <a:t>Unique solutions provided:</a:t>
            </a:r>
          </a:p>
          <a:p>
            <a:pPr>
              <a:lnSpc>
                <a:spcPct val="90000"/>
              </a:lnSpc>
            </a:pPr>
            <a:r>
              <a:rPr lang="en-US" altLang="en-US" sz="2000" dirty="0">
                <a:solidFill>
                  <a:srgbClr val="000000"/>
                </a:solidFill>
              </a:rPr>
              <a:t>Cost effective vs Aluminum</a:t>
            </a:r>
          </a:p>
          <a:p>
            <a:pPr>
              <a:lnSpc>
                <a:spcPct val="90000"/>
              </a:lnSpc>
            </a:pPr>
            <a:r>
              <a:rPr lang="en-US" altLang="en-US" sz="2000" dirty="0">
                <a:solidFill>
                  <a:srgbClr val="000000"/>
                </a:solidFill>
              </a:rPr>
              <a:t>Ease of maintenance</a:t>
            </a:r>
          </a:p>
          <a:p>
            <a:pPr>
              <a:lnSpc>
                <a:spcPct val="90000"/>
              </a:lnSpc>
            </a:pPr>
            <a:r>
              <a:rPr lang="en-US" altLang="en-US" sz="2000" dirty="0">
                <a:solidFill>
                  <a:srgbClr val="000000"/>
                </a:solidFill>
              </a:rPr>
              <a:t>Retrofit </a:t>
            </a:r>
            <a:endParaRPr lang="en-US" altLang="en-US" sz="2000" dirty="0"/>
          </a:p>
          <a:p>
            <a:pPr>
              <a:lnSpc>
                <a:spcPct val="90000"/>
              </a:lnSpc>
            </a:pPr>
            <a:endParaRPr lang="en-US" altLang="en-US" sz="2000" dirty="0"/>
          </a:p>
        </p:txBody>
      </p:sp>
      <p:pic>
        <p:nvPicPr>
          <p:cNvPr id="41988" name="Picture 2" descr="C:\Documents and Settings\kpelley\Desktop\Curtain Wall Pics\best western choco lake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2420938"/>
            <a:ext cx="4859337" cy="3241675"/>
          </a:xfrm>
          <a:noFill/>
        </p:spPr>
      </p:pic>
      <p:sp>
        <p:nvSpPr>
          <p:cNvPr id="7" name="TextBox 6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427515574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5638800" cy="1143000"/>
          </a:xfrm>
        </p:spPr>
        <p:txBody>
          <a:bodyPr/>
          <a:lstStyle/>
          <a:p>
            <a:r>
              <a:rPr lang="en-US" dirty="0"/>
              <a:t>Typical Product Costs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5257800" cy="4114800"/>
          </a:xfrm>
        </p:spPr>
        <p:txBody>
          <a:bodyPr/>
          <a:lstStyle/>
          <a:p>
            <a:r>
              <a:rPr lang="en-US" sz="2400" dirty="0"/>
              <a:t>uPVC Windows</a:t>
            </a:r>
          </a:p>
          <a:p>
            <a:pPr lvl="1"/>
            <a:r>
              <a:rPr lang="en-US" sz="2400" dirty="0"/>
              <a:t>Fixed White ($13 – $18 </a:t>
            </a:r>
            <a:r>
              <a:rPr lang="en-US" sz="2400" dirty="0" err="1"/>
              <a:t>psf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Fixed </a:t>
            </a:r>
            <a:r>
              <a:rPr lang="en-US" sz="2400" dirty="0" err="1"/>
              <a:t>Colour</a:t>
            </a:r>
            <a:r>
              <a:rPr lang="en-US" sz="2400" dirty="0"/>
              <a:t> ($20 – $25 </a:t>
            </a:r>
            <a:r>
              <a:rPr lang="en-US" sz="2400" dirty="0" err="1"/>
              <a:t>psf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Operating White ($16 – $20 </a:t>
            </a:r>
            <a:r>
              <a:rPr lang="en-US" sz="2400" dirty="0" err="1"/>
              <a:t>psf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Operating </a:t>
            </a:r>
            <a:r>
              <a:rPr lang="en-US" sz="2400" dirty="0" err="1"/>
              <a:t>Colour</a:t>
            </a:r>
            <a:r>
              <a:rPr lang="en-US" sz="2400" dirty="0"/>
              <a:t> ($25 – $29 </a:t>
            </a:r>
            <a:r>
              <a:rPr lang="en-US" sz="2400" dirty="0" err="1"/>
              <a:t>psf</a:t>
            </a:r>
            <a:r>
              <a:rPr lang="en-US" sz="2400" dirty="0"/>
              <a:t>)</a:t>
            </a:r>
          </a:p>
          <a:p>
            <a:r>
              <a:rPr lang="en-US" sz="2400" dirty="0"/>
              <a:t>uPVC tends to be less expensive than the alternatives</a:t>
            </a:r>
          </a:p>
        </p:txBody>
      </p:sp>
      <p:pic>
        <p:nvPicPr>
          <p:cNvPr id="7" name="Picture 14" descr="MCj0379677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4600" y="3352800"/>
            <a:ext cx="2743200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4140838653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Heritage Renovation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1711325"/>
            <a:ext cx="3886200" cy="453707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800" dirty="0"/>
              <a:t>Willow Street School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80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 dirty="0"/>
              <a:t>Products:</a:t>
            </a:r>
          </a:p>
          <a:p>
            <a:r>
              <a:rPr lang="en-US" altLang="en-US" sz="1800" dirty="0"/>
              <a:t>Select Single Hung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180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 dirty="0"/>
              <a:t>Project Location:</a:t>
            </a:r>
          </a:p>
          <a:p>
            <a:r>
              <a:rPr lang="en-US" altLang="en-US" sz="1800" dirty="0"/>
              <a:t>Truro, Nova Scotia</a:t>
            </a:r>
          </a:p>
          <a:p>
            <a:endParaRPr lang="en-US" altLang="en-US" sz="180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 dirty="0"/>
              <a:t>Unique solutions provided:</a:t>
            </a:r>
          </a:p>
          <a:p>
            <a:r>
              <a:rPr lang="en-US" altLang="en-US" sz="1800" dirty="0"/>
              <a:t>Tan Extrusion</a:t>
            </a:r>
          </a:p>
          <a:p>
            <a:r>
              <a:rPr lang="en-US" altLang="en-US" sz="1800" dirty="0"/>
              <a:t>Custom configuration</a:t>
            </a:r>
          </a:p>
        </p:txBody>
      </p:sp>
      <p:pic>
        <p:nvPicPr>
          <p:cNvPr id="44036" name="Picture 5" descr="IMG_0934-Edit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7"/>
          <a:stretch>
            <a:fillRect/>
          </a:stretch>
        </p:blipFill>
        <p:spPr>
          <a:xfrm>
            <a:off x="3114675" y="2693988"/>
            <a:ext cx="5724525" cy="3097212"/>
          </a:xfrm>
          <a:noFill/>
        </p:spPr>
      </p:pic>
      <p:sp>
        <p:nvSpPr>
          <p:cNvPr id="7" name="TextBox 6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680053393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Heritage Renovation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9750" y="1484313"/>
            <a:ext cx="3886200" cy="453707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800"/>
              <a:t>BMO Building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80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/>
              <a:t>Products:</a:t>
            </a:r>
          </a:p>
          <a:p>
            <a:r>
              <a:rPr lang="en-US" altLang="en-US" sz="1800"/>
              <a:t>Select Single Hung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180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/>
              <a:t>Project Location:</a:t>
            </a:r>
          </a:p>
          <a:p>
            <a:r>
              <a:rPr lang="en-US" altLang="en-US" sz="1800"/>
              <a:t>Wolfville, Nova Scotia</a:t>
            </a:r>
          </a:p>
          <a:p>
            <a:endParaRPr lang="en-US" altLang="en-US" sz="180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/>
              <a:t>Unique solutions provided:</a:t>
            </a:r>
          </a:p>
          <a:p>
            <a:r>
              <a:rPr lang="en-US" altLang="en-US" sz="1800"/>
              <a:t>Painted Exterior</a:t>
            </a:r>
          </a:p>
          <a:p>
            <a:r>
              <a:rPr lang="en-US" altLang="en-US" sz="1800"/>
              <a:t>Energy Efficiency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1800"/>
          </a:p>
        </p:txBody>
      </p:sp>
      <p:pic>
        <p:nvPicPr>
          <p:cNvPr id="45060" name="Picture 5" descr="100_104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2300" y="1762125"/>
            <a:ext cx="4037013" cy="4105275"/>
          </a:xfrm>
        </p:spPr>
      </p:pic>
      <p:sp>
        <p:nvSpPr>
          <p:cNvPr id="7" name="TextBox 6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570070195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Heritage Renovation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9750" y="1484313"/>
            <a:ext cx="3886200" cy="453707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800"/>
              <a:t>Sussex Town Hall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80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/>
              <a:t>Products:</a:t>
            </a:r>
          </a:p>
          <a:p>
            <a:r>
              <a:rPr lang="en-US" altLang="en-US" sz="1800"/>
              <a:t>Supreme Single Hung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180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/>
              <a:t>Project Location:</a:t>
            </a:r>
          </a:p>
          <a:p>
            <a:r>
              <a:rPr lang="en-US" altLang="en-US" sz="1800"/>
              <a:t>Sussex, New Brunswick</a:t>
            </a:r>
          </a:p>
          <a:p>
            <a:endParaRPr lang="en-US" altLang="en-US" sz="180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/>
              <a:t>Unique solutions provided:</a:t>
            </a:r>
          </a:p>
          <a:p>
            <a:r>
              <a:rPr lang="en-US" altLang="en-US" sz="1800"/>
              <a:t>Tan Extrusion</a:t>
            </a:r>
          </a:p>
          <a:p>
            <a:r>
              <a:rPr lang="en-US" altLang="en-US" sz="1800"/>
              <a:t>Natural Ventilation</a:t>
            </a:r>
          </a:p>
        </p:txBody>
      </p:sp>
      <p:pic>
        <p:nvPicPr>
          <p:cNvPr id="46084" name="Picture 5" descr="IMG_087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/>
          <a:stretch>
            <a:fillRect/>
          </a:stretch>
        </p:blipFill>
        <p:spPr>
          <a:xfrm>
            <a:off x="3429000" y="1600200"/>
            <a:ext cx="5508625" cy="4281488"/>
          </a:xfrm>
          <a:noFill/>
        </p:spPr>
      </p:pic>
      <p:sp>
        <p:nvSpPr>
          <p:cNvPr id="7" name="TextBox 6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1899614608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/>
              <a:t>Heritage Renovation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9750" y="1600200"/>
            <a:ext cx="3886200" cy="4421188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800" dirty="0"/>
              <a:t>Colchester </a:t>
            </a:r>
            <a:r>
              <a:rPr lang="en-US" altLang="en-US" sz="2800" dirty="0" err="1"/>
              <a:t>Historeum</a:t>
            </a:r>
            <a:endParaRPr lang="en-US" altLang="en-US" sz="2800" dirty="0"/>
          </a:p>
          <a:p>
            <a:pPr>
              <a:buFont typeface="Wingdings" panose="05000000000000000000" pitchFamily="2" charset="2"/>
              <a:buNone/>
            </a:pPr>
            <a:endParaRPr lang="en-US" altLang="en-US" sz="180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 dirty="0"/>
              <a:t>Products:</a:t>
            </a:r>
          </a:p>
          <a:p>
            <a:r>
              <a:rPr lang="en-US" altLang="en-US" sz="1800" dirty="0"/>
              <a:t>Supreme Single Hung</a:t>
            </a:r>
          </a:p>
          <a:p>
            <a:r>
              <a:rPr lang="en-US" altLang="en-US" sz="1800" dirty="0"/>
              <a:t>Supreme Double Hung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180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 dirty="0"/>
              <a:t>Project Location:</a:t>
            </a:r>
          </a:p>
          <a:p>
            <a:r>
              <a:rPr lang="en-US" altLang="en-US" sz="1800" dirty="0"/>
              <a:t>Truro, Nova Scotia</a:t>
            </a:r>
          </a:p>
          <a:p>
            <a:endParaRPr lang="en-US" altLang="en-US" sz="180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 dirty="0"/>
              <a:t>Unique solutions provided:</a:t>
            </a:r>
          </a:p>
          <a:p>
            <a:r>
              <a:rPr lang="en-US" altLang="en-US" sz="1800" dirty="0"/>
              <a:t>Custom Color Exterior</a:t>
            </a:r>
          </a:p>
          <a:p>
            <a:r>
              <a:rPr lang="en-US" altLang="en-US" sz="1800" dirty="0"/>
              <a:t>Energy Efficiency</a:t>
            </a:r>
          </a:p>
          <a:p>
            <a:r>
              <a:rPr lang="en-US" altLang="en-US" sz="1800" dirty="0"/>
              <a:t>Exterior Install</a:t>
            </a:r>
          </a:p>
        </p:txBody>
      </p:sp>
      <p:pic>
        <p:nvPicPr>
          <p:cNvPr id="47108" name="Picture 5" descr="IMG_098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8" t="7445" r="2481" b="11166"/>
          <a:stretch>
            <a:fillRect/>
          </a:stretch>
        </p:blipFill>
        <p:spPr>
          <a:xfrm>
            <a:off x="3733800" y="1773238"/>
            <a:ext cx="5410200" cy="4262437"/>
          </a:xfrm>
          <a:noFill/>
        </p:spPr>
      </p:pic>
      <p:sp>
        <p:nvSpPr>
          <p:cNvPr id="7" name="TextBox 6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788347807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Heritage Renovation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5" y="2599019"/>
            <a:ext cx="5553075" cy="3268381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81000" y="1752600"/>
            <a:ext cx="388620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en-US" sz="2800" kern="0" dirty="0"/>
              <a:t>Colchester East Hants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800" kern="0" dirty="0"/>
              <a:t>Library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1800" kern="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 kern="0" dirty="0"/>
              <a:t>Products:</a:t>
            </a:r>
          </a:p>
          <a:p>
            <a:r>
              <a:rPr lang="en-US" altLang="en-US" sz="1800" kern="0" dirty="0"/>
              <a:t>Supreme Single Hung Shapes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1800" kern="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 kern="0" dirty="0"/>
              <a:t>Project Location:</a:t>
            </a:r>
          </a:p>
          <a:p>
            <a:r>
              <a:rPr lang="en-US" altLang="en-US" sz="1800" kern="0" dirty="0"/>
              <a:t>Truro, Nova Scotia</a:t>
            </a:r>
          </a:p>
          <a:p>
            <a:endParaRPr lang="en-US" altLang="en-US" sz="1800" kern="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 kern="0" dirty="0"/>
              <a:t>Unique solutions provided:</a:t>
            </a:r>
          </a:p>
          <a:p>
            <a:r>
              <a:rPr lang="en-US" altLang="en-US" sz="1800" kern="0" dirty="0"/>
              <a:t>Black Exterior</a:t>
            </a:r>
          </a:p>
          <a:p>
            <a:r>
              <a:rPr lang="en-US" altLang="en-US" sz="1800" kern="0" dirty="0"/>
              <a:t>Custom Shapes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1062473889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Business/Mixed Use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" y="1828800"/>
            <a:ext cx="3886200" cy="4537075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800" dirty="0"/>
              <a:t>Dartmouth Crossing</a:t>
            </a:r>
          </a:p>
          <a:p>
            <a:pPr>
              <a:lnSpc>
                <a:spcPct val="80000"/>
              </a:lnSpc>
            </a:pPr>
            <a:endParaRPr lang="en-US" altLang="en-US" sz="28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dirty="0"/>
              <a:t>Products:  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Select Casement</a:t>
            </a:r>
          </a:p>
          <a:p>
            <a:pPr>
              <a:lnSpc>
                <a:spcPct val="80000"/>
              </a:lnSpc>
            </a:pPr>
            <a:endParaRPr lang="en-US" altLang="en-US" sz="20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dirty="0"/>
              <a:t>Project Location:  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Dartmouth, Nova Scotia</a:t>
            </a:r>
          </a:p>
          <a:p>
            <a:pPr>
              <a:lnSpc>
                <a:spcPct val="80000"/>
              </a:lnSpc>
            </a:pPr>
            <a:endParaRPr lang="en-US" altLang="en-US" sz="20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dirty="0"/>
              <a:t>Unique solutions provided:</a:t>
            </a:r>
          </a:p>
          <a:p>
            <a:pPr>
              <a:lnSpc>
                <a:spcPct val="80000"/>
              </a:lnSpc>
            </a:pPr>
            <a:r>
              <a:rPr lang="en-US" altLang="en-US" sz="2000" dirty="0">
                <a:solidFill>
                  <a:srgbClr val="000000"/>
                </a:solidFill>
              </a:rPr>
              <a:t>Cost effective vs Aluminum</a:t>
            </a:r>
          </a:p>
          <a:p>
            <a:pPr>
              <a:lnSpc>
                <a:spcPct val="80000"/>
              </a:lnSpc>
            </a:pPr>
            <a:r>
              <a:rPr lang="en-US" altLang="en-US" sz="2000" dirty="0">
                <a:solidFill>
                  <a:srgbClr val="000000"/>
                </a:solidFill>
              </a:rPr>
              <a:t>Short Lead Time</a:t>
            </a:r>
          </a:p>
          <a:p>
            <a:pPr>
              <a:lnSpc>
                <a:spcPct val="80000"/>
              </a:lnSpc>
            </a:pPr>
            <a:r>
              <a:rPr lang="en-US" altLang="en-US" sz="2000" dirty="0">
                <a:solidFill>
                  <a:srgbClr val="000000"/>
                </a:solidFill>
              </a:rPr>
              <a:t>Ease of maintenance</a:t>
            </a:r>
          </a:p>
          <a:p>
            <a:pPr>
              <a:lnSpc>
                <a:spcPct val="80000"/>
              </a:lnSpc>
            </a:pPr>
            <a:r>
              <a:rPr lang="en-US" altLang="en-US" sz="2000" dirty="0">
                <a:solidFill>
                  <a:srgbClr val="000000"/>
                </a:solidFill>
              </a:rPr>
              <a:t>Aesthetics</a:t>
            </a:r>
            <a:endParaRPr lang="en-US" altLang="en-US" sz="2000" dirty="0"/>
          </a:p>
          <a:p>
            <a:pPr>
              <a:lnSpc>
                <a:spcPct val="116000"/>
              </a:lnSpc>
              <a:spcBef>
                <a:spcPct val="0"/>
              </a:spcBef>
              <a:buClrTx/>
              <a:buSzTx/>
              <a:buFontTx/>
              <a:buChar char="-"/>
            </a:pPr>
            <a:endParaRPr lang="en-US" altLang="en-US" sz="2000" b="1" dirty="0">
              <a:solidFill>
                <a:srgbClr val="6F6F6F"/>
              </a:solidFill>
            </a:endParaRPr>
          </a:p>
        </p:txBody>
      </p:sp>
      <p:pic>
        <p:nvPicPr>
          <p:cNvPr id="29700" name="Picture 7" descr="Dartmouth Crossing 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175" y="2349500"/>
            <a:ext cx="5076825" cy="3109913"/>
          </a:xfrm>
          <a:noFill/>
        </p:spPr>
      </p:pic>
      <p:sp>
        <p:nvSpPr>
          <p:cNvPr id="7" name="TextBox 6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614906147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Business/Mixed Use</a:t>
            </a:r>
          </a:p>
        </p:txBody>
      </p:sp>
      <p:sp>
        <p:nvSpPr>
          <p:cNvPr id="30723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9750" y="1752600"/>
            <a:ext cx="3886200" cy="4268788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800" dirty="0" err="1"/>
              <a:t>Notting</a:t>
            </a:r>
            <a:r>
              <a:rPr lang="en-US" altLang="en-US" sz="2800" dirty="0"/>
              <a:t> Village</a:t>
            </a:r>
          </a:p>
          <a:p>
            <a:pPr>
              <a:lnSpc>
                <a:spcPct val="80000"/>
              </a:lnSpc>
            </a:pPr>
            <a:endParaRPr lang="en-US" altLang="en-US" sz="28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dirty="0"/>
              <a:t>Products:  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Select Single Hung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dirty="0"/>
              <a:t>	Oriels with Low Solar glass</a:t>
            </a:r>
          </a:p>
          <a:p>
            <a:pPr>
              <a:lnSpc>
                <a:spcPct val="80000"/>
              </a:lnSpc>
            </a:pPr>
            <a:endParaRPr lang="en-US" altLang="en-US" sz="20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dirty="0"/>
              <a:t>Project Location:  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Dartmouth, Nova Scotia</a:t>
            </a:r>
          </a:p>
          <a:p>
            <a:pPr>
              <a:lnSpc>
                <a:spcPct val="80000"/>
              </a:lnSpc>
            </a:pPr>
            <a:endParaRPr lang="en-US" altLang="en-US" sz="20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dirty="0"/>
              <a:t>Unique solutions provided:</a:t>
            </a:r>
          </a:p>
          <a:p>
            <a:pPr>
              <a:lnSpc>
                <a:spcPct val="80000"/>
              </a:lnSpc>
            </a:pPr>
            <a:r>
              <a:rPr lang="en-US" altLang="en-US" sz="2000" dirty="0">
                <a:solidFill>
                  <a:srgbClr val="000000"/>
                </a:solidFill>
              </a:rPr>
              <a:t>Cost effective vs Aluminum</a:t>
            </a:r>
          </a:p>
          <a:p>
            <a:pPr>
              <a:lnSpc>
                <a:spcPct val="80000"/>
              </a:lnSpc>
            </a:pPr>
            <a:r>
              <a:rPr lang="en-US" altLang="en-US" sz="2000" dirty="0">
                <a:solidFill>
                  <a:srgbClr val="000000"/>
                </a:solidFill>
              </a:rPr>
              <a:t>Tan profile</a:t>
            </a:r>
          </a:p>
          <a:p>
            <a:pPr>
              <a:lnSpc>
                <a:spcPct val="80000"/>
              </a:lnSpc>
            </a:pPr>
            <a:r>
              <a:rPr lang="en-US" altLang="en-US" sz="2000" dirty="0">
                <a:solidFill>
                  <a:srgbClr val="000000"/>
                </a:solidFill>
              </a:rPr>
              <a:t>Aesthetics</a:t>
            </a:r>
            <a:endParaRPr lang="en-US" altLang="en-US" sz="2000" dirty="0"/>
          </a:p>
          <a:p>
            <a:pPr>
              <a:lnSpc>
                <a:spcPct val="116000"/>
              </a:lnSpc>
              <a:spcBef>
                <a:spcPct val="0"/>
              </a:spcBef>
              <a:buClrTx/>
              <a:buSzTx/>
              <a:buFontTx/>
              <a:buChar char="-"/>
            </a:pPr>
            <a:endParaRPr lang="en-US" altLang="en-US" sz="2000" b="1" dirty="0">
              <a:solidFill>
                <a:srgbClr val="6F6F6F"/>
              </a:solidFill>
            </a:endParaRPr>
          </a:p>
          <a:p>
            <a:pPr>
              <a:lnSpc>
                <a:spcPct val="80000"/>
              </a:lnSpc>
            </a:pPr>
            <a:endParaRPr lang="en-US" altLang="en-US" sz="2000" dirty="0"/>
          </a:p>
        </p:txBody>
      </p:sp>
      <p:pic>
        <p:nvPicPr>
          <p:cNvPr id="30724" name="Picture 5" descr="IMG_4814-Edit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2"/>
          <a:stretch>
            <a:fillRect/>
          </a:stretch>
        </p:blipFill>
        <p:spPr>
          <a:xfrm>
            <a:off x="4284663" y="2092325"/>
            <a:ext cx="4859337" cy="3241675"/>
          </a:xfrm>
          <a:noFill/>
        </p:spPr>
      </p:pic>
      <p:sp>
        <p:nvSpPr>
          <p:cNvPr id="7" name="TextBox 6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1050894638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/>
              <a:t>Business/Mixed Use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9750" y="1676400"/>
            <a:ext cx="4824413" cy="4344988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dirty="0" err="1"/>
              <a:t>Aylesford</a:t>
            </a:r>
            <a:r>
              <a:rPr lang="en-US" altLang="en-US" dirty="0"/>
              <a:t> Church</a:t>
            </a:r>
          </a:p>
          <a:p>
            <a:endParaRPr lang="en-US" altLang="en-US" sz="120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 dirty="0"/>
              <a:t>Products:  </a:t>
            </a:r>
          </a:p>
          <a:p>
            <a:r>
              <a:rPr lang="en-US" altLang="en-US" sz="1800" dirty="0"/>
              <a:t>Select Single Hung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 dirty="0"/>
              <a:t>	Supreme Picture Window</a:t>
            </a:r>
          </a:p>
          <a:p>
            <a:endParaRPr lang="en-US" altLang="en-US" sz="180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 dirty="0"/>
              <a:t>Project Location:  </a:t>
            </a:r>
          </a:p>
          <a:p>
            <a:r>
              <a:rPr lang="en-US" altLang="en-US" sz="1800" dirty="0" err="1"/>
              <a:t>Aylesford</a:t>
            </a:r>
            <a:r>
              <a:rPr lang="en-US" altLang="en-US" sz="1800" dirty="0"/>
              <a:t>, Nova Scotia</a:t>
            </a:r>
          </a:p>
          <a:p>
            <a:endParaRPr lang="en-US" altLang="en-US" sz="180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 dirty="0"/>
              <a:t>Unique solutions provided:</a:t>
            </a:r>
          </a:p>
          <a:p>
            <a:r>
              <a:rPr lang="en-US" altLang="en-US" sz="1800" dirty="0">
                <a:solidFill>
                  <a:srgbClr val="000000"/>
                </a:solidFill>
              </a:rPr>
              <a:t>Stainless Steel Tilt up Brackets</a:t>
            </a:r>
          </a:p>
          <a:p>
            <a:r>
              <a:rPr lang="en-US" altLang="en-US" sz="1800" dirty="0">
                <a:solidFill>
                  <a:srgbClr val="000000"/>
                </a:solidFill>
              </a:rPr>
              <a:t>Heavy Duty Reinforcement</a:t>
            </a:r>
          </a:p>
          <a:p>
            <a:r>
              <a:rPr lang="en-US" altLang="en-US" sz="1800" dirty="0"/>
              <a:t>Site Glazing</a:t>
            </a:r>
          </a:p>
          <a:p>
            <a:pPr>
              <a:lnSpc>
                <a:spcPct val="116000"/>
              </a:lnSpc>
              <a:spcBef>
                <a:spcPct val="0"/>
              </a:spcBef>
              <a:buClrTx/>
              <a:buSzTx/>
              <a:buFontTx/>
              <a:buChar char="-"/>
            </a:pPr>
            <a:endParaRPr lang="en-US" altLang="en-US" sz="1800" b="1" dirty="0">
              <a:solidFill>
                <a:srgbClr val="6F6F6F"/>
              </a:solidFill>
            </a:endParaRPr>
          </a:p>
          <a:p>
            <a:endParaRPr lang="en-US" altLang="en-US" sz="2400" dirty="0"/>
          </a:p>
        </p:txBody>
      </p:sp>
      <p:pic>
        <p:nvPicPr>
          <p:cNvPr id="31748" name="Picture 7" descr="aylesford Baptist church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00"/>
          <a:stretch>
            <a:fillRect/>
          </a:stretch>
        </p:blipFill>
        <p:spPr>
          <a:xfrm>
            <a:off x="3635375" y="2384425"/>
            <a:ext cx="5508625" cy="2644775"/>
          </a:xfrm>
          <a:noFill/>
        </p:spPr>
      </p:pic>
      <p:sp>
        <p:nvSpPr>
          <p:cNvPr id="7" name="TextBox 6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2846083617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/>
              <a:t>Business/Mixed Use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9750" y="1752600"/>
            <a:ext cx="5832475" cy="4268788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800" dirty="0" err="1"/>
              <a:t>Vimica</a:t>
            </a:r>
            <a:r>
              <a:rPr lang="en-US" altLang="en-US" sz="2800" dirty="0"/>
              <a:t> Ridge Medical Center</a:t>
            </a:r>
          </a:p>
          <a:p>
            <a:pPr>
              <a:lnSpc>
                <a:spcPct val="80000"/>
              </a:lnSpc>
            </a:pPr>
            <a:endParaRPr lang="en-US" altLang="en-US" sz="28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800" dirty="0"/>
              <a:t>Products:  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Tan Supreme Picture windows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800" dirty="0"/>
              <a:t>       with solar cooled bronze glass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800" dirty="0"/>
              <a:t>Project Location: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Lower Sackville, Nova Scotia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800" dirty="0"/>
              <a:t>Unique solutions provided: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Fiberglass Entrance System</a:t>
            </a:r>
            <a:endParaRPr lang="en-US" altLang="en-US" sz="1800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en-US" sz="1800" dirty="0">
                <a:solidFill>
                  <a:srgbClr val="000000"/>
                </a:solidFill>
              </a:rPr>
              <a:t>Energy efficiency</a:t>
            </a:r>
          </a:p>
          <a:p>
            <a:pPr>
              <a:lnSpc>
                <a:spcPct val="80000"/>
              </a:lnSpc>
            </a:pPr>
            <a:r>
              <a:rPr lang="en-US" altLang="en-US" sz="1800" dirty="0">
                <a:solidFill>
                  <a:srgbClr val="000000"/>
                </a:solidFill>
              </a:rPr>
              <a:t>Ease of maintenance</a:t>
            </a:r>
          </a:p>
          <a:p>
            <a:pPr>
              <a:lnSpc>
                <a:spcPct val="80000"/>
              </a:lnSpc>
            </a:pPr>
            <a:r>
              <a:rPr lang="en-US" altLang="en-US" sz="1800" dirty="0">
                <a:solidFill>
                  <a:srgbClr val="000000"/>
                </a:solidFill>
              </a:rPr>
              <a:t>Aesthetics</a:t>
            </a:r>
            <a:endParaRPr lang="en-US" altLang="en-US" sz="1800" dirty="0"/>
          </a:p>
          <a:p>
            <a:pPr>
              <a:lnSpc>
                <a:spcPct val="116000"/>
              </a:lnSpc>
              <a:spcBef>
                <a:spcPct val="0"/>
              </a:spcBef>
              <a:buClrTx/>
              <a:buSzTx/>
              <a:buFontTx/>
              <a:buChar char="-"/>
            </a:pPr>
            <a:endParaRPr lang="en-US" altLang="en-US" sz="1800" b="1" dirty="0">
              <a:solidFill>
                <a:srgbClr val="6F6F6F"/>
              </a:solidFill>
            </a:endParaRPr>
          </a:p>
          <a:p>
            <a:pPr>
              <a:lnSpc>
                <a:spcPct val="80000"/>
              </a:lnSpc>
            </a:pPr>
            <a:endParaRPr lang="en-US" altLang="en-US" sz="1800" dirty="0"/>
          </a:p>
        </p:txBody>
      </p:sp>
      <p:pic>
        <p:nvPicPr>
          <p:cNvPr id="32772" name="Picture 10" descr="Vimica Medical center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2593975"/>
            <a:ext cx="4932362" cy="3044825"/>
          </a:xfrm>
          <a:noFill/>
        </p:spPr>
      </p:pic>
      <p:sp>
        <p:nvSpPr>
          <p:cNvPr id="7" name="TextBox 6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700257232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Business/Mixed Use</a:t>
            </a:r>
            <a:endParaRPr lang="en-US" dirty="0"/>
          </a:p>
        </p:txBody>
      </p:sp>
      <p:pic>
        <p:nvPicPr>
          <p:cNvPr id="4" name="Picture 5" descr="Garden Stone_Retouched"/>
          <p:cNvPicPr>
            <a:picLocks noChangeAspect="1" noChangeArrowheads="1"/>
          </p:cNvPicPr>
          <p:nvPr/>
        </p:nvPicPr>
        <p:blipFill>
          <a:blip r:embed="rId2"/>
          <a:srcRect t="33803" b="11267"/>
          <a:stretch>
            <a:fillRect/>
          </a:stretch>
        </p:blipFill>
        <p:spPr bwMode="auto">
          <a:xfrm>
            <a:off x="3062288" y="1905000"/>
            <a:ext cx="5776912" cy="405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9750" y="1752600"/>
            <a:ext cx="5832475" cy="42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800" kern="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800" kern="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800" kern="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800" kern="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800" kern="0" dirty="0"/>
              <a:t>Garden Stone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800" kern="0" dirty="0"/>
              <a:t>Place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sz="2800" kern="0" dirty="0"/>
          </a:p>
        </p:txBody>
      </p:sp>
      <p:sp>
        <p:nvSpPr>
          <p:cNvPr id="8" name="TextBox 7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427584638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Efficiency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98171"/>
            <a:ext cx="62484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U Values Double Glazed (7036 </a:t>
            </a:r>
            <a:r>
              <a:rPr lang="en-US" sz="2400" dirty="0" err="1"/>
              <a:t>LoE</a:t>
            </a:r>
            <a:r>
              <a:rPr lang="en-US" sz="2400" dirty="0"/>
              <a:t> w Argon)</a:t>
            </a:r>
          </a:p>
          <a:p>
            <a:pPr>
              <a:buClr>
                <a:schemeClr val="tx1"/>
              </a:buClr>
              <a:buSzPct val="60000"/>
            </a:pPr>
            <a:endParaRPr lang="en-CA" sz="2400" dirty="0"/>
          </a:p>
          <a:p>
            <a:pPr>
              <a:buClr>
                <a:schemeClr val="tx1"/>
              </a:buClr>
              <a:buSzPct val="60000"/>
            </a:pPr>
            <a:endParaRPr lang="en-CA" sz="2400" dirty="0"/>
          </a:p>
          <a:p>
            <a:pPr marL="0" indent="0">
              <a:buClr>
                <a:schemeClr val="tx1"/>
              </a:buClr>
              <a:buSzPct val="60000"/>
              <a:buNone/>
            </a:pPr>
            <a:endParaRPr lang="en-CA" sz="2400" dirty="0"/>
          </a:p>
          <a:p>
            <a:pPr marL="0" indent="0">
              <a:buClr>
                <a:schemeClr val="tx1"/>
              </a:buClr>
              <a:buSzPct val="60000"/>
              <a:buNone/>
            </a:pPr>
            <a:endParaRPr lang="en-CA" sz="2400" dirty="0"/>
          </a:p>
          <a:p>
            <a:pPr marL="0" indent="0">
              <a:buClr>
                <a:schemeClr val="tx1"/>
              </a:buClr>
              <a:buSzPct val="60000"/>
              <a:buNone/>
            </a:pPr>
            <a:r>
              <a:rPr lang="en-CA" sz="2400" dirty="0"/>
              <a:t>U Values Triple Glazed (7036 </a:t>
            </a:r>
            <a:r>
              <a:rPr lang="en-CA" sz="2400" dirty="0" err="1"/>
              <a:t>LoE</a:t>
            </a:r>
            <a:r>
              <a:rPr lang="en-CA" sz="2400" dirty="0"/>
              <a:t> w Argon x 2)</a:t>
            </a:r>
            <a:endParaRPr lang="en-CA" sz="2000" dirty="0"/>
          </a:p>
          <a:p>
            <a:pPr marL="457200" lvl="1" indent="0">
              <a:buClr>
                <a:schemeClr val="tx1"/>
              </a:buClr>
              <a:buSzPct val="60000"/>
              <a:buNone/>
            </a:pPr>
            <a:endParaRPr lang="en-CA" sz="20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603523"/>
              </p:ext>
            </p:extLst>
          </p:nvPr>
        </p:nvGraphicFramePr>
        <p:xfrm>
          <a:off x="762000" y="2396602"/>
          <a:ext cx="4724400" cy="1260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6761">
                <a:tc>
                  <a:txBody>
                    <a:bodyPr/>
                    <a:lstStyle/>
                    <a:p>
                      <a:r>
                        <a:rPr lang="en-US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uPVC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Aluminum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761">
                <a:tc>
                  <a:txBody>
                    <a:bodyPr/>
                    <a:lstStyle/>
                    <a:p>
                      <a:r>
                        <a:rPr lang="en-US" dirty="0"/>
                        <a:t>Fixed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1.48 </a:t>
                      </a:r>
                      <a:r>
                        <a:rPr lang="en-CA" sz="1800" dirty="0"/>
                        <a:t>W/m</a:t>
                      </a:r>
                      <a:r>
                        <a:rPr lang="en-CA" sz="1800" baseline="30000" dirty="0"/>
                        <a:t>2</a:t>
                      </a:r>
                      <a:r>
                        <a:rPr lang="en-CA" sz="1800" dirty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800" dirty="0"/>
                        <a:t>1.85 W/m</a:t>
                      </a:r>
                      <a:r>
                        <a:rPr lang="en-CA" sz="1800" baseline="30000" dirty="0"/>
                        <a:t>2</a:t>
                      </a:r>
                      <a:r>
                        <a:rPr lang="en-CA" sz="1800" dirty="0"/>
                        <a:t>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9478">
                <a:tc>
                  <a:txBody>
                    <a:bodyPr/>
                    <a:lstStyle/>
                    <a:p>
                      <a:r>
                        <a:rPr lang="en-US" dirty="0"/>
                        <a:t>Casement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1.48 </a:t>
                      </a:r>
                      <a:r>
                        <a:rPr lang="en-CA" sz="1800" dirty="0"/>
                        <a:t>W/m</a:t>
                      </a:r>
                      <a:r>
                        <a:rPr lang="en-CA" sz="1800" baseline="30000" dirty="0"/>
                        <a:t>2</a:t>
                      </a:r>
                      <a:r>
                        <a:rPr lang="en-CA" sz="18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dirty="0"/>
                        <a:t>2.56 W/m</a:t>
                      </a:r>
                      <a:r>
                        <a:rPr lang="en-CA" sz="1800" baseline="30000" dirty="0"/>
                        <a:t>2</a:t>
                      </a:r>
                      <a:r>
                        <a:rPr lang="en-CA" sz="1800" dirty="0"/>
                        <a:t>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240585"/>
              </p:ext>
            </p:extLst>
          </p:nvPr>
        </p:nvGraphicFramePr>
        <p:xfrm>
          <a:off x="762000" y="4495800"/>
          <a:ext cx="4724400" cy="1260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6761">
                <a:tc>
                  <a:txBody>
                    <a:bodyPr/>
                    <a:lstStyle/>
                    <a:p>
                      <a:r>
                        <a:rPr lang="en-US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uPVC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Aluminum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761">
                <a:tc>
                  <a:txBody>
                    <a:bodyPr/>
                    <a:lstStyle/>
                    <a:p>
                      <a:r>
                        <a:rPr lang="en-US" dirty="0"/>
                        <a:t>Fixed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0.85 </a:t>
                      </a:r>
                      <a:r>
                        <a:rPr lang="en-CA" sz="1800" dirty="0"/>
                        <a:t>W/m</a:t>
                      </a:r>
                      <a:r>
                        <a:rPr lang="en-CA" sz="1800" baseline="30000" dirty="0"/>
                        <a:t>2</a:t>
                      </a:r>
                      <a:r>
                        <a:rPr lang="en-CA" sz="1800" dirty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800" dirty="0"/>
                        <a:t>1.14 W/m</a:t>
                      </a:r>
                      <a:r>
                        <a:rPr lang="en-CA" sz="1800" baseline="30000" dirty="0"/>
                        <a:t>2</a:t>
                      </a:r>
                      <a:r>
                        <a:rPr lang="en-CA" sz="1800" dirty="0"/>
                        <a:t>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9478">
                <a:tc>
                  <a:txBody>
                    <a:bodyPr/>
                    <a:lstStyle/>
                    <a:p>
                      <a:r>
                        <a:rPr lang="en-US" dirty="0"/>
                        <a:t>Casement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0.97 </a:t>
                      </a:r>
                      <a:r>
                        <a:rPr lang="en-CA" sz="1800" dirty="0"/>
                        <a:t>W/m</a:t>
                      </a:r>
                      <a:r>
                        <a:rPr lang="en-CA" sz="1800" baseline="30000" dirty="0"/>
                        <a:t>2</a:t>
                      </a:r>
                      <a:r>
                        <a:rPr lang="en-CA" sz="180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dirty="0"/>
                        <a:t>2.10 W/m</a:t>
                      </a:r>
                      <a:r>
                        <a:rPr lang="en-CA" sz="1800" baseline="30000" dirty="0"/>
                        <a:t>2</a:t>
                      </a:r>
                      <a:r>
                        <a:rPr lang="en-CA" sz="1800" dirty="0"/>
                        <a:t>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Picture 6" descr="therma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81495" y="2396602"/>
            <a:ext cx="2081505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2989932949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/>
              <a:t>Assisted Living Facilities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9750" y="1844674"/>
            <a:ext cx="3886200" cy="4176713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800" dirty="0" err="1"/>
              <a:t>Shannex</a:t>
            </a:r>
            <a:r>
              <a:rPr lang="en-US" altLang="en-US" sz="2800" dirty="0"/>
              <a:t> Riverview</a:t>
            </a:r>
            <a:r>
              <a:rPr lang="en-US" altLang="en-US" sz="1800" dirty="0"/>
              <a:t>	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800" dirty="0"/>
              <a:t>Products:  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Supreme Single Hung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Tilt and Turn Picture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800" dirty="0"/>
              <a:t>Project Location:  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Riverview, New Brunswick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800" dirty="0"/>
              <a:t>Unique solutions provided:</a:t>
            </a:r>
          </a:p>
          <a:p>
            <a:pPr>
              <a:lnSpc>
                <a:spcPct val="80000"/>
              </a:lnSpc>
            </a:pPr>
            <a:r>
              <a:rPr lang="en-US" altLang="en-US" sz="1800" dirty="0">
                <a:solidFill>
                  <a:srgbClr val="000000"/>
                </a:solidFill>
              </a:rPr>
              <a:t>Energy efficiency</a:t>
            </a:r>
          </a:p>
          <a:p>
            <a:pPr>
              <a:lnSpc>
                <a:spcPct val="80000"/>
              </a:lnSpc>
            </a:pPr>
            <a:r>
              <a:rPr lang="en-US" altLang="en-US" sz="1800" dirty="0">
                <a:solidFill>
                  <a:srgbClr val="000000"/>
                </a:solidFill>
              </a:rPr>
              <a:t>Ease of maintenance</a:t>
            </a:r>
          </a:p>
          <a:p>
            <a:pPr>
              <a:lnSpc>
                <a:spcPct val="80000"/>
              </a:lnSpc>
            </a:pPr>
            <a:r>
              <a:rPr lang="en-US" altLang="en-US" sz="1800" dirty="0">
                <a:solidFill>
                  <a:srgbClr val="000000"/>
                </a:solidFill>
              </a:rPr>
              <a:t>Restricted Opening</a:t>
            </a:r>
          </a:p>
          <a:p>
            <a:pPr>
              <a:lnSpc>
                <a:spcPct val="80000"/>
              </a:lnSpc>
            </a:pPr>
            <a:r>
              <a:rPr lang="en-US" altLang="en-US" sz="1800" dirty="0">
                <a:solidFill>
                  <a:srgbClr val="000000"/>
                </a:solidFill>
              </a:rPr>
              <a:t>Custom glass at second floor interface</a:t>
            </a:r>
            <a:endParaRPr lang="en-US" altLang="en-US" sz="1800" dirty="0"/>
          </a:p>
          <a:p>
            <a:pPr>
              <a:lnSpc>
                <a:spcPct val="116000"/>
              </a:lnSpc>
              <a:spcBef>
                <a:spcPct val="0"/>
              </a:spcBef>
              <a:buClrTx/>
              <a:buSzTx/>
              <a:buFontTx/>
              <a:buChar char="-"/>
            </a:pPr>
            <a:endParaRPr lang="en-US" altLang="en-US" sz="1800" b="1" dirty="0">
              <a:solidFill>
                <a:srgbClr val="6F6F6F"/>
              </a:solidFill>
            </a:endParaRPr>
          </a:p>
          <a:p>
            <a:pPr>
              <a:lnSpc>
                <a:spcPct val="80000"/>
              </a:lnSpc>
            </a:pPr>
            <a:endParaRPr lang="en-US" altLang="en-US" sz="1800" dirty="0"/>
          </a:p>
        </p:txBody>
      </p:sp>
      <p:pic>
        <p:nvPicPr>
          <p:cNvPr id="33796" name="Picture 4" descr="IMG_075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9" b="7552"/>
          <a:stretch>
            <a:fillRect/>
          </a:stretch>
        </p:blipFill>
        <p:spPr>
          <a:xfrm>
            <a:off x="3924300" y="1844675"/>
            <a:ext cx="5219700" cy="3916363"/>
          </a:xfrm>
          <a:noFill/>
        </p:spPr>
      </p:pic>
      <p:sp>
        <p:nvSpPr>
          <p:cNvPr id="7" name="TextBox 6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1936397339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3800"/>
              <a:t>Assisted Living Facilities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9750" y="1752600"/>
            <a:ext cx="5111750" cy="4268788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800" dirty="0" err="1"/>
              <a:t>Wickwire</a:t>
            </a:r>
            <a:r>
              <a:rPr lang="en-US" altLang="en-US" sz="2800" dirty="0"/>
              <a:t> Seniors Complex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800" dirty="0"/>
              <a:t>Products:  </a:t>
            </a:r>
          </a:p>
          <a:p>
            <a:pPr>
              <a:lnSpc>
                <a:spcPct val="80000"/>
              </a:lnSpc>
            </a:pPr>
            <a:r>
              <a:rPr lang="en-US" altLang="en-US" sz="1800" dirty="0"/>
              <a:t>Supreme Casement 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800" dirty="0"/>
              <a:t>Project Location:  </a:t>
            </a:r>
          </a:p>
          <a:p>
            <a:pPr>
              <a:lnSpc>
                <a:spcPct val="80000"/>
              </a:lnSpc>
            </a:pPr>
            <a:r>
              <a:rPr lang="en-US" altLang="en-US" sz="1800" dirty="0" err="1"/>
              <a:t>Wolfville</a:t>
            </a:r>
            <a:r>
              <a:rPr lang="en-US" altLang="en-US" sz="1800" dirty="0"/>
              <a:t>, Nova Scotia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800" dirty="0"/>
              <a:t>Unique solutions provided:</a:t>
            </a:r>
          </a:p>
          <a:p>
            <a:pPr>
              <a:lnSpc>
                <a:spcPct val="80000"/>
              </a:lnSpc>
            </a:pPr>
            <a:r>
              <a:rPr lang="en-US" altLang="en-US" sz="1800" dirty="0">
                <a:solidFill>
                  <a:srgbClr val="000000"/>
                </a:solidFill>
              </a:rPr>
              <a:t>Energy efficiency</a:t>
            </a:r>
          </a:p>
          <a:p>
            <a:pPr>
              <a:lnSpc>
                <a:spcPct val="80000"/>
              </a:lnSpc>
            </a:pPr>
            <a:r>
              <a:rPr lang="en-US" altLang="en-US" sz="1800" dirty="0">
                <a:solidFill>
                  <a:srgbClr val="000000"/>
                </a:solidFill>
              </a:rPr>
              <a:t>Fixed over operators</a:t>
            </a:r>
          </a:p>
          <a:p>
            <a:pPr>
              <a:lnSpc>
                <a:spcPct val="80000"/>
              </a:lnSpc>
            </a:pPr>
            <a:r>
              <a:rPr lang="en-US" altLang="en-US" sz="1800" dirty="0">
                <a:solidFill>
                  <a:srgbClr val="000000"/>
                </a:solidFill>
              </a:rPr>
              <a:t>Ease of maintenance</a:t>
            </a:r>
          </a:p>
          <a:p>
            <a:pPr>
              <a:lnSpc>
                <a:spcPct val="80000"/>
              </a:lnSpc>
            </a:pPr>
            <a:r>
              <a:rPr lang="en-US" altLang="en-US" sz="1800" dirty="0">
                <a:solidFill>
                  <a:srgbClr val="000000"/>
                </a:solidFill>
              </a:rPr>
              <a:t>Aesthetics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800" dirty="0"/>
          </a:p>
          <a:p>
            <a:pPr>
              <a:lnSpc>
                <a:spcPct val="116000"/>
              </a:lnSpc>
              <a:spcBef>
                <a:spcPct val="0"/>
              </a:spcBef>
              <a:buClrTx/>
              <a:buSzTx/>
              <a:buFontTx/>
              <a:buChar char="-"/>
            </a:pPr>
            <a:endParaRPr lang="en-US" altLang="en-US" sz="1800" b="1" dirty="0">
              <a:solidFill>
                <a:srgbClr val="6F6F6F"/>
              </a:solidFill>
            </a:endParaRPr>
          </a:p>
          <a:p>
            <a:pPr>
              <a:lnSpc>
                <a:spcPct val="80000"/>
              </a:lnSpc>
            </a:pPr>
            <a:endParaRPr lang="en-US" altLang="en-US" sz="1800" dirty="0"/>
          </a:p>
        </p:txBody>
      </p:sp>
      <p:pic>
        <p:nvPicPr>
          <p:cNvPr id="34820" name="Picture 5" descr="Wickwire Senior complex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19500" y="2386012"/>
            <a:ext cx="5219700" cy="3481388"/>
          </a:xfrm>
          <a:noFill/>
        </p:spPr>
      </p:pic>
      <p:sp>
        <p:nvSpPr>
          <p:cNvPr id="7" name="TextBox 6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3809967071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/>
              <a:t>Assisted Living Facilities</a:t>
            </a:r>
          </a:p>
        </p:txBody>
      </p:sp>
      <p:sp>
        <p:nvSpPr>
          <p:cNvPr id="35843" name="Rectangle 1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9750" y="1752600"/>
            <a:ext cx="4752975" cy="4268788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800" dirty="0" err="1"/>
              <a:t>Sagewood</a:t>
            </a:r>
            <a:r>
              <a:rPr lang="en-US" altLang="en-US" sz="2800" dirty="0"/>
              <a:t> Continuing Care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40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 dirty="0"/>
              <a:t>Products:</a:t>
            </a:r>
          </a:p>
          <a:p>
            <a:r>
              <a:rPr lang="en-US" altLang="en-US" sz="1800" dirty="0"/>
              <a:t>Supreme Single Hung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180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 dirty="0"/>
              <a:t>Project Location:</a:t>
            </a:r>
          </a:p>
          <a:p>
            <a:r>
              <a:rPr lang="en-US" altLang="en-US" sz="1800" dirty="0"/>
              <a:t>Lower Sackville, Nova Scotia</a:t>
            </a:r>
          </a:p>
          <a:p>
            <a:endParaRPr lang="en-US" altLang="en-US" sz="180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1800" dirty="0"/>
              <a:t>Unique solutions provided:</a:t>
            </a:r>
          </a:p>
          <a:p>
            <a:r>
              <a:rPr lang="en-US" altLang="en-US" sz="1800" dirty="0"/>
              <a:t>Custom Install Brackets</a:t>
            </a:r>
          </a:p>
          <a:p>
            <a:r>
              <a:rPr lang="en-US" altLang="en-US" sz="1800" dirty="0"/>
              <a:t>Tilt up Construction</a:t>
            </a:r>
          </a:p>
          <a:p>
            <a:r>
              <a:rPr lang="en-US" altLang="en-US" sz="1800" dirty="0"/>
              <a:t>Low Maintenance</a:t>
            </a:r>
          </a:p>
          <a:p>
            <a:endParaRPr lang="en-US" altLang="en-US" sz="1800" dirty="0"/>
          </a:p>
        </p:txBody>
      </p:sp>
      <p:pic>
        <p:nvPicPr>
          <p:cNvPr id="35844" name="Picture 10" descr="IMG_4858-Ed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357437"/>
            <a:ext cx="5148262" cy="34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84596137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58834"/>
            <a:ext cx="7772400" cy="423716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Benefits of uPVC Commercial Products:</a:t>
            </a:r>
          </a:p>
          <a:p>
            <a:r>
              <a:rPr lang="en-US" sz="2400" dirty="0"/>
              <a:t>Cost</a:t>
            </a:r>
          </a:p>
          <a:p>
            <a:r>
              <a:rPr lang="en-US" sz="2400" dirty="0"/>
              <a:t>Energy Efficiency</a:t>
            </a:r>
          </a:p>
          <a:p>
            <a:r>
              <a:rPr lang="en-US" sz="2400" dirty="0"/>
              <a:t>Sustainability</a:t>
            </a:r>
          </a:p>
          <a:p>
            <a:r>
              <a:rPr lang="en-US" sz="2400" dirty="0"/>
              <a:t>Performance</a:t>
            </a:r>
          </a:p>
          <a:p>
            <a:r>
              <a:rPr lang="en-US" sz="2400" dirty="0" err="1"/>
              <a:t>Colour</a:t>
            </a:r>
            <a:r>
              <a:rPr lang="en-US" sz="2400" dirty="0"/>
              <a:t> Options</a:t>
            </a:r>
          </a:p>
          <a:p>
            <a:r>
              <a:rPr lang="en-US" sz="2400" dirty="0"/>
              <a:t>Varied Glazing Options</a:t>
            </a:r>
          </a:p>
          <a:p>
            <a:r>
              <a:rPr lang="en-US" sz="2400" dirty="0"/>
              <a:t>Sound Abatement</a:t>
            </a:r>
          </a:p>
          <a:p>
            <a:r>
              <a:rPr lang="en-US" sz="2400" dirty="0"/>
              <a:t>Available Configurations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368560931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6" name="Picture 7" descr="730_02_0034_07A_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1318" y="2057400"/>
            <a:ext cx="836136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24324012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Cost Differences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5486400" cy="4114800"/>
          </a:xfrm>
        </p:spPr>
        <p:txBody>
          <a:bodyPr/>
          <a:lstStyle/>
          <a:p>
            <a:r>
              <a:rPr lang="en-US" sz="2400" dirty="0"/>
              <a:t>Fixed Windows</a:t>
            </a:r>
          </a:p>
          <a:p>
            <a:pPr lvl="1"/>
            <a:r>
              <a:rPr lang="en-US" sz="2400" dirty="0"/>
              <a:t>$0.36  per square foot annually</a:t>
            </a:r>
          </a:p>
          <a:p>
            <a:pPr marL="457200" lvl="1" indent="0">
              <a:buNone/>
            </a:pPr>
            <a:endParaRPr lang="en-US" sz="2400" dirty="0"/>
          </a:p>
          <a:p>
            <a:r>
              <a:rPr lang="en-US" sz="2400" dirty="0"/>
              <a:t>Casement Windows</a:t>
            </a:r>
          </a:p>
          <a:p>
            <a:pPr lvl="1"/>
            <a:r>
              <a:rPr lang="en-US" sz="2400" dirty="0"/>
              <a:t>$1.05 per square foot annually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000" dirty="0"/>
              <a:t>Assumptions:</a:t>
            </a:r>
          </a:p>
          <a:p>
            <a:r>
              <a:rPr lang="en-US" sz="2000" dirty="0"/>
              <a:t>4367 heating degree days in Halifax</a:t>
            </a:r>
          </a:p>
          <a:p>
            <a:r>
              <a:rPr lang="en-US" sz="2000" dirty="0"/>
              <a:t>Energy cost of 10 cents per kWh</a:t>
            </a:r>
          </a:p>
        </p:txBody>
      </p:sp>
      <p:pic>
        <p:nvPicPr>
          <p:cNvPr id="6" name="Picture 5" descr="Energy Screen.jpg"/>
          <p:cNvPicPr>
            <a:picLocks noChangeAspect="1"/>
          </p:cNvPicPr>
          <p:nvPr/>
        </p:nvPicPr>
        <p:blipFill>
          <a:blip r:embed="rId2"/>
          <a:srcRect l="7762" t="26591" r="37399"/>
          <a:stretch>
            <a:fillRect/>
          </a:stretch>
        </p:blipFill>
        <p:spPr bwMode="auto">
          <a:xfrm>
            <a:off x="5791200" y="3124200"/>
            <a:ext cx="3048000" cy="270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41490449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Windows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4876800" cy="4114800"/>
          </a:xfrm>
        </p:spPr>
        <p:txBody>
          <a:bodyPr/>
          <a:lstStyle/>
          <a:p>
            <a:r>
              <a:rPr lang="en-US" sz="2400" dirty="0"/>
              <a:t>In this climate uPVC windows can pay for themselves on energy savings alone:</a:t>
            </a:r>
          </a:p>
          <a:p>
            <a:pPr lvl="1"/>
            <a:r>
              <a:rPr lang="en-US" sz="2400" dirty="0"/>
              <a:t>36 year payback on fixed windows</a:t>
            </a:r>
          </a:p>
          <a:p>
            <a:pPr lvl="1"/>
            <a:r>
              <a:rPr lang="en-US" sz="2400" dirty="0"/>
              <a:t>15 year payback on operating windows</a:t>
            </a:r>
          </a:p>
          <a:p>
            <a:pPr lvl="1"/>
            <a:endParaRPr lang="en-US" sz="2400" dirty="0"/>
          </a:p>
        </p:txBody>
      </p:sp>
      <p:pic>
        <p:nvPicPr>
          <p:cNvPr id="6" name="Picture 5" descr="Fotosearch_bxp64470.jpg"/>
          <p:cNvPicPr>
            <a:picLocks noChangeAspect="1"/>
          </p:cNvPicPr>
          <p:nvPr/>
        </p:nvPicPr>
        <p:blipFill>
          <a:blip r:embed="rId2">
            <a:lum contrast="14000"/>
          </a:blip>
          <a:srcRect l="3764" r="4184"/>
          <a:stretch>
            <a:fillRect/>
          </a:stretch>
        </p:blipFill>
        <p:spPr bwMode="auto">
          <a:xfrm>
            <a:off x="5715001" y="1981200"/>
            <a:ext cx="3124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417364611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036766"/>
          </a:xfrm>
        </p:spPr>
        <p:txBody>
          <a:bodyPr/>
          <a:lstStyle/>
          <a:p>
            <a:r>
              <a:rPr lang="en-US" dirty="0"/>
              <a:t>Environmental  Savings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1295400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CA" sz="2000" dirty="0"/>
              <a:t>Coal generated electricity creates roughly 1kg of CO</a:t>
            </a:r>
            <a:r>
              <a:rPr lang="en-CA" sz="2000" baseline="-25000" dirty="0"/>
              <a:t>2</a:t>
            </a:r>
            <a:r>
              <a:rPr lang="en-CA" sz="2000" dirty="0"/>
              <a:t> per kWh</a:t>
            </a:r>
          </a:p>
          <a:p>
            <a:pPr>
              <a:buClr>
                <a:schemeClr val="tx1"/>
              </a:buClr>
            </a:pPr>
            <a:r>
              <a:rPr lang="en-CA" sz="2000" dirty="0"/>
              <a:t>So an operating uPVC window reduces roughly 11 kg of CO</a:t>
            </a:r>
            <a:r>
              <a:rPr lang="en-CA" sz="2000" baseline="-25000" dirty="0"/>
              <a:t>2</a:t>
            </a:r>
            <a:r>
              <a:rPr lang="en-CA" sz="2000" dirty="0"/>
              <a:t> emissions per year per square foot</a:t>
            </a:r>
            <a:endParaRPr lang="en-US" sz="2000" dirty="0"/>
          </a:p>
          <a:p>
            <a:endParaRPr lang="en-US" dirty="0"/>
          </a:p>
        </p:txBody>
      </p:sp>
      <p:pic>
        <p:nvPicPr>
          <p:cNvPr id="7" name="Picture 5" descr="0000C1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971800"/>
            <a:ext cx="7620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371600" y="41701"/>
            <a:ext cx="6324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 Solutions</a:t>
            </a:r>
          </a:p>
        </p:txBody>
      </p:sp>
    </p:spTree>
    <p:extLst>
      <p:ext uri="{BB962C8B-B14F-4D97-AF65-F5344CB8AC3E}">
        <p14:creationId xmlns:p14="http://schemas.microsoft.com/office/powerpoint/2010/main" val="19927948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22030</TotalTime>
  <Words>2158</Words>
  <Application>Microsoft Office PowerPoint</Application>
  <PresentationFormat>On-screen Show (4:3)</PresentationFormat>
  <Paragraphs>720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0" baseType="lpstr">
      <vt:lpstr>Arial</vt:lpstr>
      <vt:lpstr>Arial Narrow</vt:lpstr>
      <vt:lpstr>Times</vt:lpstr>
      <vt:lpstr>Times New Roman</vt:lpstr>
      <vt:lpstr>Wingdings</vt:lpstr>
      <vt:lpstr>Blank</vt:lpstr>
      <vt:lpstr>PowerPoint Presentation</vt:lpstr>
      <vt:lpstr>Agenda</vt:lpstr>
      <vt:lpstr>Commercial Support</vt:lpstr>
      <vt:lpstr>Commercial Support</vt:lpstr>
      <vt:lpstr>Typical Product Costs</vt:lpstr>
      <vt:lpstr>Energy Efficiency</vt:lpstr>
      <vt:lpstr>Energy Cost Differences</vt:lpstr>
      <vt:lpstr>Free Windows</vt:lpstr>
      <vt:lpstr>Environmental  Savings</vt:lpstr>
      <vt:lpstr>Sustainability</vt:lpstr>
      <vt:lpstr>Sustainability</vt:lpstr>
      <vt:lpstr>Sustainability</vt:lpstr>
      <vt:lpstr>Performance</vt:lpstr>
      <vt:lpstr>Reference Projects</vt:lpstr>
      <vt:lpstr>Reference Projects</vt:lpstr>
      <vt:lpstr>Reference Projects</vt:lpstr>
      <vt:lpstr>Colour Options</vt:lpstr>
      <vt:lpstr>Colour Options</vt:lpstr>
      <vt:lpstr>Reference Projects</vt:lpstr>
      <vt:lpstr>Reference Projects</vt:lpstr>
      <vt:lpstr>Reference Projects</vt:lpstr>
      <vt:lpstr>Glazing Options</vt:lpstr>
      <vt:lpstr>Glazing Options</vt:lpstr>
      <vt:lpstr>Glazing Options</vt:lpstr>
      <vt:lpstr>Reference Projects</vt:lpstr>
      <vt:lpstr>Reference Projects</vt:lpstr>
      <vt:lpstr>Reference Projects</vt:lpstr>
      <vt:lpstr>Sound Abatement</vt:lpstr>
      <vt:lpstr>STC – Sound Transmission Class</vt:lpstr>
      <vt:lpstr>OITC – Outdoor Indoor Transmission Class</vt:lpstr>
      <vt:lpstr>Fenestration Solutions for Sound Abatement</vt:lpstr>
      <vt:lpstr>Fenestration Solutions for Sound Abatement</vt:lpstr>
      <vt:lpstr>Fenestration Solutions for Sound Abatement</vt:lpstr>
      <vt:lpstr>Typical Results for Windows and Doors</vt:lpstr>
      <vt:lpstr>Reference Projects</vt:lpstr>
      <vt:lpstr>Reference Projects</vt:lpstr>
      <vt:lpstr>Available Configurations</vt:lpstr>
      <vt:lpstr>Available Configurations</vt:lpstr>
      <vt:lpstr>uPVC Commercial Offerings</vt:lpstr>
      <vt:lpstr>Reference Projects</vt:lpstr>
      <vt:lpstr>Institutional</vt:lpstr>
      <vt:lpstr>Institutional</vt:lpstr>
      <vt:lpstr>Institutional</vt:lpstr>
      <vt:lpstr>Institutional</vt:lpstr>
      <vt:lpstr>Hotel/Resort</vt:lpstr>
      <vt:lpstr>Hotel/Resort</vt:lpstr>
      <vt:lpstr>Hotel/Resort</vt:lpstr>
      <vt:lpstr>Hotel/Resort</vt:lpstr>
      <vt:lpstr>Hotel/Resort</vt:lpstr>
      <vt:lpstr>Heritage Renovation</vt:lpstr>
      <vt:lpstr>Heritage Renovation</vt:lpstr>
      <vt:lpstr>Heritage Renovation</vt:lpstr>
      <vt:lpstr>Heritage Renovation</vt:lpstr>
      <vt:lpstr>Heritage Renovation</vt:lpstr>
      <vt:lpstr>Business/Mixed Use</vt:lpstr>
      <vt:lpstr>Business/Mixed Use</vt:lpstr>
      <vt:lpstr>Business/Mixed Use</vt:lpstr>
      <vt:lpstr>Business/Mixed Use</vt:lpstr>
      <vt:lpstr>Business/Mixed Use</vt:lpstr>
      <vt:lpstr>Assisted Living Facilities</vt:lpstr>
      <vt:lpstr>Assisted Living Facilities</vt:lpstr>
      <vt:lpstr>Assisted Living Facilities</vt:lpstr>
      <vt:lpstr>Summary</vt:lpstr>
      <vt:lpstr>Thank You</vt:lpstr>
    </vt:vector>
  </TitlesOfParts>
  <Company>IDC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Christina</dc:creator>
  <cp:lastModifiedBy>Jeff Barsalou</cp:lastModifiedBy>
  <cp:revision>317</cp:revision>
  <dcterms:created xsi:type="dcterms:W3CDTF">2002-12-19T14:10:12Z</dcterms:created>
  <dcterms:modified xsi:type="dcterms:W3CDTF">2018-01-24T14:03:21Z</dcterms:modified>
</cp:coreProperties>
</file>