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305" r:id="rId2"/>
    <p:sldId id="434" r:id="rId3"/>
    <p:sldId id="444" r:id="rId4"/>
    <p:sldId id="450" r:id="rId5"/>
    <p:sldId id="446" r:id="rId6"/>
    <p:sldId id="447" r:id="rId7"/>
    <p:sldId id="448" r:id="rId8"/>
    <p:sldId id="449" r:id="rId9"/>
    <p:sldId id="451" r:id="rId10"/>
    <p:sldId id="454" r:id="rId11"/>
    <p:sldId id="452" r:id="rId12"/>
    <p:sldId id="44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8" autoAdjust="0"/>
    <p:restoredTop sz="85667" autoAdjust="0"/>
  </p:normalViewPr>
  <p:slideViewPr>
    <p:cSldViewPr>
      <p:cViewPr varScale="1">
        <p:scale>
          <a:sx n="114" d="100"/>
          <a:sy n="114" d="100"/>
        </p:scale>
        <p:origin x="19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6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02B9B8-6C63-4649-8B9A-CCB0E9F2FD2D}" type="datetimeFigureOut">
              <a:rPr lang="en-US"/>
              <a:pPr>
                <a:defRPr/>
              </a:pPr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7910D01-D028-464C-9AC8-9AAD9E8DB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23EF90-16DD-46B5-BC16-38F036ACFDD3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6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Welcome</a:t>
            </a:r>
          </a:p>
          <a:p>
            <a:r>
              <a:rPr lang="en-US"/>
              <a:t>Introductions</a:t>
            </a:r>
          </a:p>
          <a:p>
            <a:endParaRPr lang="en-US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8A0432-4A21-4672-80EE-DF48FE109FB1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7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Kohltech  began with 4 employees in 1977 when Peter Kohler began manufacturning  insulation.  1982, he saw an opportunity in a new product – vinyl windows.  He became the first manufacturer of vinyl windows in Atlantic Canada. He started the company with 4 very loyal employees, two of whom are still active within the company.  </a:t>
            </a:r>
          </a:p>
          <a:p>
            <a:endParaRPr lang="en-US"/>
          </a:p>
          <a:p>
            <a:r>
              <a:rPr lang="en-US"/>
              <a:t>Peter Kohler helped change the window industry in Atlantic Canada by producing a high quality product and by providing excellent service.   Kohltech windows became the largest window manufacturer in Atlantic Canada.  </a:t>
            </a:r>
          </a:p>
          <a:p>
            <a:endParaRPr lang="en-US"/>
          </a:p>
          <a:p>
            <a:r>
              <a:rPr lang="en-US"/>
              <a:t>In 2007, KP, CB and KW entered into an ownership position in the company.  They continue to provide leadership and vision today.  </a:t>
            </a:r>
          </a:p>
          <a:p>
            <a:endParaRPr lang="en-US"/>
          </a:p>
          <a:p>
            <a:r>
              <a:rPr lang="en-US"/>
              <a:t>In 2008,  Kohltech purchased a small family owned window company in Edmonton Alberta called Equibuilt Windows.   Equibuilt had been manufacturing and retailing vinyl windows for 30 years in the western market.  </a:t>
            </a:r>
          </a:p>
          <a:p>
            <a:r>
              <a:rPr lang="en-US"/>
              <a:t>Peter remained active within the company until his retirement in 2010.    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EEE4E-A3D3-47C4-88CE-47068F240652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2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t master NSHBA semina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ohltech logo blac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6286500"/>
            <a:ext cx="2813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074B-6016-4736-9CEC-42D222E52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24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3163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1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8A428CE-F7F7-4452-91B5-A2AFE17AB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ohltech.com/dealer-finder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xrhK3-W2kE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/>
          </p:cNvSpPr>
          <p:nvPr>
            <p:ph type="subTitle" idx="1"/>
          </p:nvPr>
        </p:nvSpPr>
        <p:spPr>
          <a:xfrm>
            <a:off x="1258888" y="4346575"/>
            <a:ext cx="6629400" cy="666750"/>
          </a:xfrm>
        </p:spPr>
        <p:txBody>
          <a:bodyPr/>
          <a:lstStyle/>
          <a:p>
            <a:pPr algn="ctr" eaLnBrk="1" hangingPunct="1"/>
            <a:r>
              <a:rPr lang="en-US" sz="4000"/>
              <a:t>Marketing Support</a:t>
            </a:r>
          </a:p>
        </p:txBody>
      </p:sp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611438"/>
            <a:ext cx="5534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941C6B-D145-405E-AFB6-DE8C53A30291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E6E40-E99A-4B50-B7FC-462207826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539750" y="836613"/>
            <a:ext cx="813593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Dealer Onboarding Package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Kohltech Brand Files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Brand Guidelines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Ad material (newspaper ad templates)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PR Release &amp; Announcement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Radio Ads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Digital copies of brochures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Inclusion on our Dealer map at </a:t>
            </a:r>
            <a:r>
              <a:rPr lang="en-US" sz="2000" dirty="0">
                <a:hlinkClick r:id="rId2"/>
              </a:rPr>
              <a:t>www.kohltech.com/dealer-finder/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B6F63D-B775-41D6-8085-6E2AA4DE8F61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99EF8-64C4-4FDD-8239-9C78703A3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43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4704"/>
            <a:ext cx="8077200" cy="864096"/>
          </a:xfrm>
        </p:spPr>
        <p:txBody>
          <a:bodyPr/>
          <a:lstStyle/>
          <a:p>
            <a:pPr algn="ctr"/>
            <a:r>
              <a:rPr lang="en-US" dirty="0"/>
              <a:t>Promotional Video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38766"/>
            <a:ext cx="2353072" cy="38664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Available on our website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30 Sec version available for showroom/store TV’s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70CE77-D726-4D45-8935-43357D45DD0F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5B668-FE0C-4A1E-822A-107B05F95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39623ABD-E560-4AD4-B017-9A86D7D569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35896" y="1938766"/>
            <a:ext cx="4934063" cy="37005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Questions???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448AB-860D-40D0-9F51-2B262B5D6E27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DF020-52E8-47DC-8802-6C466201F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8015287" cy="914400"/>
          </a:xfrm>
        </p:spPr>
        <p:txBody>
          <a:bodyPr/>
          <a:lstStyle/>
          <a:p>
            <a:r>
              <a:rPr lang="en-US"/>
              <a:t>Table of Contents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628775"/>
            <a:ext cx="7924800" cy="4419600"/>
          </a:xfrm>
        </p:spPr>
        <p:txBody>
          <a:bodyPr/>
          <a:lstStyle/>
          <a:p>
            <a:r>
              <a:rPr lang="en-US" sz="2800"/>
              <a:t>Co-op Promotional &amp; Advertising Allowance</a:t>
            </a:r>
          </a:p>
          <a:p>
            <a:r>
              <a:rPr lang="en-US" sz="2800"/>
              <a:t>Dealer/Community Support</a:t>
            </a:r>
          </a:p>
          <a:p>
            <a:r>
              <a:rPr lang="en-US" sz="2800"/>
              <a:t>Merchandising Support</a:t>
            </a:r>
          </a:p>
          <a:p>
            <a:r>
              <a:rPr lang="en-US" sz="2800"/>
              <a:t>Dealer Training – Kohltech U</a:t>
            </a:r>
          </a:p>
          <a:p>
            <a:r>
              <a:rPr lang="en-US" sz="2800"/>
              <a:t>What’s New?</a:t>
            </a:r>
          </a:p>
          <a:p>
            <a:r>
              <a:rPr lang="en-US" sz="2800"/>
              <a:t>Trade Shows</a:t>
            </a:r>
          </a:p>
          <a:p>
            <a:r>
              <a:rPr lang="en-US" sz="2800"/>
              <a:t>Dealer Communication</a:t>
            </a:r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84888" y="44450"/>
            <a:ext cx="28797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Marketing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41321-BA20-4A2F-803E-4C9EC4176942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FBF45-85ED-45EF-9285-67357CAFA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194" name="TextBox 25"/>
          <p:cNvSpPr txBox="1">
            <a:spLocks noChangeArrowheads="1"/>
          </p:cNvSpPr>
          <p:nvPr/>
        </p:nvSpPr>
        <p:spPr bwMode="auto">
          <a:xfrm>
            <a:off x="611188" y="908050"/>
            <a:ext cx="8064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Co-op Promotional &amp; Advertising</a:t>
            </a:r>
          </a:p>
          <a:p>
            <a:pPr algn="ctr"/>
            <a:r>
              <a:rPr lang="en-US" dirty="0"/>
              <a:t>Allowance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Allowance is calculated on your previous year’s sales (to a maximum of $6000 for advertising and promotional items)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Kohltech will pay up to 50%. For maximum credit, Kohltech must be only product advertised and proper logo must be used. 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Current logos and ad mats to be used (when in doubt, contact Jeff Barsalou or territory manager to discuss)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Be sure to include all info when submitting a claim (copy of invoice paid, radio scripts, copy of ad, etc.)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8195" name="TextBox 26"/>
          <p:cNvSpPr txBox="1">
            <a:spLocks noChangeArrowheads="1"/>
          </p:cNvSpPr>
          <p:nvPr/>
        </p:nvSpPr>
        <p:spPr bwMode="auto">
          <a:xfrm>
            <a:off x="611188" y="1773238"/>
            <a:ext cx="185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05E8B-216D-4733-867A-9BC8B7DA8C18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9EC705-23A1-42D3-A60A-7868939D1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4"/>
          <p:cNvSpPr txBox="1">
            <a:spLocks noChangeArrowheads="1"/>
          </p:cNvSpPr>
          <p:nvPr/>
        </p:nvSpPr>
        <p:spPr bwMode="auto">
          <a:xfrm>
            <a:off x="539750" y="908050"/>
            <a:ext cx="82804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Dealer/Community Support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/>
              <a:t>Contractor Events – ie: BBQ, Breakfasts, Training, etc.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/>
              <a:t>Sponsorship Events – ie: Golf, Hockey, Baseball, Events, etc.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/>
              <a:t>Truckload Sales, Yard Sales, Grand Re-Openings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/>
              <a:t>Local Charities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/>
              <a:t>Homebuilders associations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8E05C5-7DF5-4ED5-A86C-03C86DA0C677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2AB69-8B9D-46B3-8D0E-F605027EF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ubtitle 2"/>
          <p:cNvSpPr>
            <a:spLocks noGrp="1"/>
          </p:cNvSpPr>
          <p:nvPr>
            <p:ph type="subTitle" idx="1"/>
          </p:nvPr>
        </p:nvSpPr>
        <p:spPr>
          <a:xfrm>
            <a:off x="1066800" y="1052513"/>
            <a:ext cx="7753350" cy="4824412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395288" y="836613"/>
            <a:ext cx="83534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Merchandising Support</a:t>
            </a:r>
          </a:p>
          <a:p>
            <a:pPr algn="ctr"/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Promo merchandise (</a:t>
            </a:r>
            <a:r>
              <a:rPr lang="en-US" sz="2000" dirty="0" err="1"/>
              <a:t>ie</a:t>
            </a:r>
            <a:r>
              <a:rPr lang="en-US" sz="2000" dirty="0"/>
              <a:t>: wearables, gadgets, </a:t>
            </a:r>
            <a:r>
              <a:rPr lang="en-US" sz="2000" dirty="0" err="1"/>
              <a:t>etc</a:t>
            </a:r>
            <a:r>
              <a:rPr lang="en-US" sz="2000" dirty="0"/>
              <a:t>) – can work with you on pricing (Kohltech sometimes has cost advantage)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Dealer showrooms, displays, pillars, roller stands, options displays, corner sections, brickmould trees, stain boards, glass samples</a:t>
            </a:r>
            <a:r>
              <a:rPr lang="en-US" sz="2000"/>
              <a:t>, etc.</a:t>
            </a:r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Signage, banners, decals, ad mats, radio ads</a:t>
            </a:r>
          </a:p>
        </p:txBody>
      </p:sp>
      <p:pic>
        <p:nvPicPr>
          <p:cNvPr id="11267" name="Picture 2" descr="\\dbt-ex1\users\aumlah\Lindsay G Drive\ASHLEY\logos &amp; house images\Design Centre\Kohltech_Design Cen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3952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9" descr="Kohltech AD sig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076700"/>
            <a:ext cx="26447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F58247-7DB3-4B78-8BB5-BA1A525733FB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B07900-E91A-4CF1-8D8C-183D5180E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3"/>
          <p:cNvSpPr txBox="1">
            <a:spLocks noChangeArrowheads="1"/>
          </p:cNvSpPr>
          <p:nvPr/>
        </p:nvSpPr>
        <p:spPr bwMode="auto">
          <a:xfrm>
            <a:off x="611188" y="908050"/>
            <a:ext cx="79930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Dealer Training </a:t>
            </a:r>
          </a:p>
          <a:p>
            <a:pPr algn="ctr"/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 Onsite training, topics include: windows, doors, glass, installation demo, marketing support, energy performance &amp; ratings, Paradigm training, new products, plant tours, warranty information, etc.</a:t>
            </a:r>
          </a:p>
          <a:p>
            <a:endParaRPr lang="en-US" sz="2000" dirty="0"/>
          </a:p>
        </p:txBody>
      </p:sp>
      <p:pic>
        <p:nvPicPr>
          <p:cNvPr id="12290" name="Picture 5" descr="Cap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773238"/>
            <a:ext cx="47196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519CC-4671-4F15-8F1E-53B4986626EE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383C5-81D8-41A3-8B84-0E7F473B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78C4D-D19C-4DE8-A890-64552357C327}"/>
              </a:ext>
            </a:extLst>
          </p:cNvPr>
          <p:cNvSpPr/>
          <p:nvPr/>
        </p:nvSpPr>
        <p:spPr bwMode="auto">
          <a:xfrm>
            <a:off x="2195512" y="1757877"/>
            <a:ext cx="4719637" cy="14398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34C5E-BC6A-4888-AC68-59E5A2CEA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765466" cy="9428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468313" y="476672"/>
            <a:ext cx="813593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What’s New?</a:t>
            </a:r>
          </a:p>
          <a:p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sz="2000" dirty="0"/>
              <a:t>New Website – launched November 2017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Warranty Book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Window &amp; door brochure (Recent update)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 err="1"/>
              <a:t>Novatech</a:t>
            </a:r>
            <a:r>
              <a:rPr lang="en-US" sz="2000" dirty="0"/>
              <a:t> Door Brochure/Patio &amp; Deck Door Brochure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 err="1"/>
              <a:t>Masonite</a:t>
            </a:r>
            <a:r>
              <a:rPr lang="en-US" sz="2000" dirty="0"/>
              <a:t> Quick Ship Brochure &amp; Glass Options Brochure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000" dirty="0"/>
              <a:t>Promotions (i.e. Winter Booking)</a:t>
            </a:r>
          </a:p>
        </p:txBody>
      </p:sp>
      <p:pic>
        <p:nvPicPr>
          <p:cNvPr id="13315" name="Picture 5" descr="Cap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37" y="3895768"/>
            <a:ext cx="13684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02" y="3818305"/>
            <a:ext cx="2619452" cy="2014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C66975-4A8E-4B67-A733-E548D597495E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59F33-247B-4803-900E-C42D75195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  <p:pic>
        <p:nvPicPr>
          <p:cNvPr id="1026" name="Picture 2" descr="https://static.wixstatic.com/media/f2d714_159bd8a9c5fe4c648971ba6088521eb4~mv2.png/v1/fill/w_489,h_318,al_c,usm_0.66_1.00_0.01/f2d714_159bd8a9c5fe4c648971ba6088521eb4~mv2.png">
            <a:extLst>
              <a:ext uri="{FF2B5EF4-FFF2-40B4-BE49-F238E27FC236}">
                <a16:creationId xmlns:a16="http://schemas.microsoft.com/office/drawing/2014/main" id="{8D9C91E6-E8EA-422D-9D87-827BF388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91178"/>
            <a:ext cx="3168352" cy="20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468313" y="908050"/>
            <a:ext cx="8207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Trade Shows</a:t>
            </a:r>
          </a:p>
          <a:p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/>
              <a:t>ABSDA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Home Hardware Spring &amp; Fall </a:t>
            </a:r>
          </a:p>
          <a:p>
            <a:r>
              <a:rPr lang="en-US" sz="2000" dirty="0"/>
              <a:t> Market</a:t>
            </a:r>
          </a:p>
          <a:p>
            <a:pPr>
              <a:buFont typeface="Arial" charset="0"/>
              <a:buChar char="•"/>
            </a:pPr>
            <a:r>
              <a:rPr lang="en-US" sz="2000" dirty="0" err="1"/>
              <a:t>Timbermart</a:t>
            </a:r>
            <a:r>
              <a:rPr lang="en-US" sz="2000" dirty="0"/>
              <a:t> National Buying Show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LBM Boston Expo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WRLA Prairie Showcase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Habitation Show, Tough As Nails,</a:t>
            </a:r>
          </a:p>
          <a:p>
            <a:r>
              <a:rPr lang="en-US" sz="2000" dirty="0"/>
              <a:t> Real Home Show, Ideal Home</a:t>
            </a:r>
          </a:p>
          <a:p>
            <a:r>
              <a:rPr lang="en-US" sz="2000" dirty="0"/>
              <a:t> Show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Consumer Trade Shows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Contractor Shows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Other trade shows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79" y="2132856"/>
            <a:ext cx="3835209" cy="2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135C07-3D76-47A3-86CE-80E48A86211F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AC3B2-67A2-4BE7-99C6-BBC607DB1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539750" y="836613"/>
            <a:ext cx="813593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Dealer Communication</a:t>
            </a:r>
          </a:p>
          <a:p>
            <a:pPr algn="ctr"/>
            <a:endParaRPr lang="en-US" sz="2000" dirty="0"/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E-news Bulletins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Facebook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Twitter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Instagram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Lead Time Report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Road Notes</a:t>
            </a:r>
          </a:p>
          <a:p>
            <a:endParaRPr lang="en-US" sz="2000" dirty="0"/>
          </a:p>
        </p:txBody>
      </p:sp>
      <p:pic>
        <p:nvPicPr>
          <p:cNvPr id="15362" name="Picture 4" descr="Captu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133600"/>
            <a:ext cx="17764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ap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557338"/>
            <a:ext cx="194468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Cap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868863"/>
            <a:ext cx="2749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ap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922" y="4297363"/>
            <a:ext cx="29892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aptur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4508500"/>
            <a:ext cx="2263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6F63D-B775-41D6-8085-6E2AA4DE8F61}"/>
              </a:ext>
            </a:extLst>
          </p:cNvPr>
          <p:cNvSpPr/>
          <p:nvPr/>
        </p:nvSpPr>
        <p:spPr>
          <a:xfrm>
            <a:off x="5292080" y="6165304"/>
            <a:ext cx="3564632" cy="685800"/>
          </a:xfrm>
          <a:prstGeom prst="rect">
            <a:avLst/>
          </a:prstGeom>
          <a:solidFill>
            <a:srgbClr val="18171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B99EF8-64C4-4FDD-8239-9C78703A3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237312"/>
            <a:ext cx="2810267" cy="532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_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2_Radia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3994</TotalTime>
  <Words>603</Words>
  <Application>Microsoft Office PowerPoint</Application>
  <PresentationFormat>On-screen Show (4:3)</PresentationFormat>
  <Paragraphs>104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Times New Roman</vt:lpstr>
      <vt:lpstr>Wingdings</vt:lpstr>
      <vt:lpstr>2_Radial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Promotional Video</vt:lpstr>
      <vt:lpstr>Questions???</vt:lpstr>
    </vt:vector>
  </TitlesOfParts>
  <Company>Kohltech International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Jeff Barsalou</cp:lastModifiedBy>
  <cp:revision>295</cp:revision>
  <dcterms:created xsi:type="dcterms:W3CDTF">2009-11-26T12:01:29Z</dcterms:created>
  <dcterms:modified xsi:type="dcterms:W3CDTF">2018-02-01T14:43:26Z</dcterms:modified>
</cp:coreProperties>
</file>