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6"/>
  </p:notesMasterIdLst>
  <p:sldIdLst>
    <p:sldId id="305" r:id="rId2"/>
    <p:sldId id="434" r:id="rId3"/>
    <p:sldId id="444" r:id="rId4"/>
    <p:sldId id="450" r:id="rId5"/>
    <p:sldId id="446" r:id="rId6"/>
    <p:sldId id="447" r:id="rId7"/>
    <p:sldId id="448" r:id="rId8"/>
    <p:sldId id="449" r:id="rId9"/>
    <p:sldId id="451" r:id="rId10"/>
    <p:sldId id="433" r:id="rId11"/>
    <p:sldId id="326" r:id="rId12"/>
    <p:sldId id="327" r:id="rId13"/>
    <p:sldId id="330" r:id="rId14"/>
    <p:sldId id="332" r:id="rId15"/>
    <p:sldId id="331" r:id="rId16"/>
    <p:sldId id="333" r:id="rId17"/>
    <p:sldId id="438" r:id="rId18"/>
    <p:sldId id="439" r:id="rId19"/>
    <p:sldId id="440" r:id="rId20"/>
    <p:sldId id="441" r:id="rId21"/>
    <p:sldId id="452" r:id="rId22"/>
    <p:sldId id="455" r:id="rId23"/>
    <p:sldId id="456" r:id="rId24"/>
    <p:sldId id="445" r:id="rId25"/>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Georgia" pitchFamily="18" charset="0"/>
        <a:ea typeface="+mn-ea"/>
        <a:cs typeface="Arial" charset="0"/>
      </a:defRPr>
    </a:lvl1pPr>
    <a:lvl2pPr marL="457200" algn="l" rtl="0" fontAlgn="base">
      <a:spcBef>
        <a:spcPct val="0"/>
      </a:spcBef>
      <a:spcAft>
        <a:spcPct val="0"/>
      </a:spcAft>
      <a:defRPr sz="4000" kern="1200">
        <a:solidFill>
          <a:schemeClr val="tx1"/>
        </a:solidFill>
        <a:latin typeface="Georgia" pitchFamily="18" charset="0"/>
        <a:ea typeface="+mn-ea"/>
        <a:cs typeface="Arial" charset="0"/>
      </a:defRPr>
    </a:lvl2pPr>
    <a:lvl3pPr marL="914400" algn="l" rtl="0" fontAlgn="base">
      <a:spcBef>
        <a:spcPct val="0"/>
      </a:spcBef>
      <a:spcAft>
        <a:spcPct val="0"/>
      </a:spcAft>
      <a:defRPr sz="4000" kern="1200">
        <a:solidFill>
          <a:schemeClr val="tx1"/>
        </a:solidFill>
        <a:latin typeface="Georgia" pitchFamily="18" charset="0"/>
        <a:ea typeface="+mn-ea"/>
        <a:cs typeface="Arial" charset="0"/>
      </a:defRPr>
    </a:lvl3pPr>
    <a:lvl4pPr marL="1371600" algn="l" rtl="0" fontAlgn="base">
      <a:spcBef>
        <a:spcPct val="0"/>
      </a:spcBef>
      <a:spcAft>
        <a:spcPct val="0"/>
      </a:spcAft>
      <a:defRPr sz="4000" kern="1200">
        <a:solidFill>
          <a:schemeClr val="tx1"/>
        </a:solidFill>
        <a:latin typeface="Georgia" pitchFamily="18" charset="0"/>
        <a:ea typeface="+mn-ea"/>
        <a:cs typeface="Arial" charset="0"/>
      </a:defRPr>
    </a:lvl4pPr>
    <a:lvl5pPr marL="1828800" algn="l" rtl="0" fontAlgn="base">
      <a:spcBef>
        <a:spcPct val="0"/>
      </a:spcBef>
      <a:spcAft>
        <a:spcPct val="0"/>
      </a:spcAft>
      <a:defRPr sz="4000" kern="1200">
        <a:solidFill>
          <a:schemeClr val="tx1"/>
        </a:solidFill>
        <a:latin typeface="Georgia" pitchFamily="18" charset="0"/>
        <a:ea typeface="+mn-ea"/>
        <a:cs typeface="Arial" charset="0"/>
      </a:defRPr>
    </a:lvl5pPr>
    <a:lvl6pPr marL="2286000" algn="l" defTabSz="914400" rtl="0" eaLnBrk="1" latinLnBrk="0" hangingPunct="1">
      <a:defRPr sz="4000" kern="1200">
        <a:solidFill>
          <a:schemeClr val="tx1"/>
        </a:solidFill>
        <a:latin typeface="Georgia" pitchFamily="18" charset="0"/>
        <a:ea typeface="+mn-ea"/>
        <a:cs typeface="Arial" charset="0"/>
      </a:defRPr>
    </a:lvl6pPr>
    <a:lvl7pPr marL="2743200" algn="l" defTabSz="914400" rtl="0" eaLnBrk="1" latinLnBrk="0" hangingPunct="1">
      <a:defRPr sz="4000" kern="1200">
        <a:solidFill>
          <a:schemeClr val="tx1"/>
        </a:solidFill>
        <a:latin typeface="Georgia" pitchFamily="18" charset="0"/>
        <a:ea typeface="+mn-ea"/>
        <a:cs typeface="Arial" charset="0"/>
      </a:defRPr>
    </a:lvl7pPr>
    <a:lvl8pPr marL="3200400" algn="l" defTabSz="914400" rtl="0" eaLnBrk="1" latinLnBrk="0" hangingPunct="1">
      <a:defRPr sz="4000" kern="1200">
        <a:solidFill>
          <a:schemeClr val="tx1"/>
        </a:solidFill>
        <a:latin typeface="Georgia" pitchFamily="18" charset="0"/>
        <a:ea typeface="+mn-ea"/>
        <a:cs typeface="Arial" charset="0"/>
      </a:defRPr>
    </a:lvl8pPr>
    <a:lvl9pPr marL="3657600" algn="l" defTabSz="914400" rtl="0" eaLnBrk="1" latinLnBrk="0" hangingPunct="1">
      <a:defRPr sz="4000"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08" autoAdjust="0"/>
    <p:restoredTop sz="85667" autoAdjust="0"/>
  </p:normalViewPr>
  <p:slideViewPr>
    <p:cSldViewPr>
      <p:cViewPr varScale="1">
        <p:scale>
          <a:sx n="116" d="100"/>
          <a:sy n="116" d="100"/>
        </p:scale>
        <p:origin x="18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78" y="16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9B1F234E-212D-4F73-B1EE-255A611D141F}" type="datetimeFigureOut">
              <a:rPr lang="en-US"/>
              <a:pPr>
                <a:defRPr/>
              </a:pPr>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F2D2CDA3-88DF-4539-81D8-991F139FA7FC}" type="slidenum">
              <a:rPr lang="en-US"/>
              <a:pPr>
                <a:defRPr/>
              </a:pPr>
              <a:t>‹#›</a:t>
            </a:fld>
            <a:endParaRPr lang="en-US"/>
          </a:p>
        </p:txBody>
      </p:sp>
    </p:spTree>
    <p:extLst>
      <p:ext uri="{BB962C8B-B14F-4D97-AF65-F5344CB8AC3E}">
        <p14:creationId xmlns:p14="http://schemas.microsoft.com/office/powerpoint/2010/main" val="2881234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p:spPr>
      </p:sp>
      <p:sp>
        <p:nvSpPr>
          <p:cNvPr id="51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D32D78-DC25-4C5D-BD55-56B8AEC8EBC8}" type="slidenum">
              <a:rPr lang="en-US" smtClean="0">
                <a:latin typeface="Arial" charset="0"/>
                <a:cs typeface="Arial" charset="0"/>
              </a:rPr>
              <a:pPr/>
              <a:t>1</a:t>
            </a:fld>
            <a:endParaRPr lang="en-US" smtClean="0">
              <a:latin typeface="Arial" charset="0"/>
              <a:cs typeface="Arial" charset="0"/>
            </a:endParaRPr>
          </a:p>
        </p:txBody>
      </p:sp>
    </p:spTree>
    <p:extLst>
      <p:ext uri="{BB962C8B-B14F-4D97-AF65-F5344CB8AC3E}">
        <p14:creationId xmlns:p14="http://schemas.microsoft.com/office/powerpoint/2010/main" val="416842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Today, Kohltech has over 300 employees, produces in two state of the art facilities (175000 ft2 of manuf. Space.  We operate under two tradenames:  PK in Atl Canada and Kohltech in all other markets. </a:t>
            </a:r>
          </a:p>
          <a:p>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2F8091-4BDE-4E21-A34D-6A493BB43821}" type="slidenum">
              <a:rPr lang="en-US" smtClean="0">
                <a:latin typeface="Arial" charset="0"/>
                <a:cs typeface="Arial" charset="0"/>
              </a:rPr>
              <a:pPr/>
              <a:t>10</a:t>
            </a:fld>
            <a:endParaRPr lang="en-US" smtClean="0">
              <a:latin typeface="Arial" charset="0"/>
              <a:cs typeface="Arial" charset="0"/>
            </a:endParaRPr>
          </a:p>
        </p:txBody>
      </p:sp>
    </p:spTree>
    <p:extLst>
      <p:ext uri="{BB962C8B-B14F-4D97-AF65-F5344CB8AC3E}">
        <p14:creationId xmlns:p14="http://schemas.microsoft.com/office/powerpoint/2010/main" val="245749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Today we have a brand people recognize .  We accomplished this building windows the way Peter Kohler began – high quality and excellent service.  </a:t>
            </a:r>
          </a:p>
          <a:p>
            <a:endParaRPr lang="en-US" smtClean="0"/>
          </a:p>
          <a:p>
            <a:r>
              <a:rPr lang="en-US" smtClean="0"/>
              <a:t>We are proudly a local employer of choice.  We take pride in our employees and the workmanship reflects that.  </a:t>
            </a:r>
          </a:p>
          <a:p>
            <a:endParaRPr lang="en-US" smtClean="0"/>
          </a:p>
          <a:p>
            <a:r>
              <a:rPr lang="en-US" smtClean="0"/>
              <a:t>***real estate advertisements will promote a home as having new Kohltech Windows.</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70001-EA36-4334-8CE2-84501C0B47D0}" type="slidenum">
              <a:rPr lang="en-US" smtClean="0">
                <a:latin typeface="Arial" charset="0"/>
                <a:cs typeface="Arial" charset="0"/>
              </a:rPr>
              <a:pPr/>
              <a:t>11</a:t>
            </a:fld>
            <a:endParaRPr lang="en-US" smtClean="0">
              <a:latin typeface="Arial" charset="0"/>
              <a:cs typeface="Arial" charset="0"/>
            </a:endParaRPr>
          </a:p>
        </p:txBody>
      </p:sp>
    </p:spTree>
    <p:extLst>
      <p:ext uri="{BB962C8B-B14F-4D97-AF65-F5344CB8AC3E}">
        <p14:creationId xmlns:p14="http://schemas.microsoft.com/office/powerpoint/2010/main" val="142187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most respected window and door company may not be the largest, but we will be socially responsible, environmentally responsible, treat our employees and customers with respect and deliver our promise consistently.</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833FDB-F81C-4DD9-A69F-4DFB9F7B46A3}" type="slidenum">
              <a:rPr lang="en-US" smtClean="0">
                <a:latin typeface="Arial" charset="0"/>
                <a:cs typeface="Arial" charset="0"/>
              </a:rPr>
              <a:pPr/>
              <a:t>12</a:t>
            </a:fld>
            <a:endParaRPr lang="en-US" smtClean="0">
              <a:latin typeface="Arial" charset="0"/>
              <a:cs typeface="Arial" charset="0"/>
            </a:endParaRPr>
          </a:p>
        </p:txBody>
      </p:sp>
    </p:spTree>
    <p:extLst>
      <p:ext uri="{BB962C8B-B14F-4D97-AF65-F5344CB8AC3E}">
        <p14:creationId xmlns:p14="http://schemas.microsoft.com/office/powerpoint/2010/main" val="403964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5320EC8-741A-4D62-A539-B4DD5773BB38}" type="slidenum">
              <a:rPr lang="en-US" smtClean="0"/>
              <a:pPr>
                <a:defRPr/>
              </a:pPr>
              <a:t>13</a:t>
            </a:fld>
            <a:endParaRPr lang="en-US"/>
          </a:p>
        </p:txBody>
      </p:sp>
    </p:spTree>
    <p:extLst>
      <p:ext uri="{BB962C8B-B14F-4D97-AF65-F5344CB8AC3E}">
        <p14:creationId xmlns:p14="http://schemas.microsoft.com/office/powerpoint/2010/main" val="192719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Service includes customer service, fill rates, invoicing accuracy. We strive to provide service on all parts of our business.</a:t>
            </a:r>
          </a:p>
          <a:p>
            <a:endParaRPr lang="en-CA" smtClean="0"/>
          </a:p>
        </p:txBody>
      </p:sp>
      <p:sp>
        <p:nvSpPr>
          <p:cNvPr id="4" name="Slide Number Placeholder 3"/>
          <p:cNvSpPr>
            <a:spLocks noGrp="1"/>
          </p:cNvSpPr>
          <p:nvPr>
            <p:ph type="sldNum" sz="quarter" idx="5"/>
          </p:nvPr>
        </p:nvSpPr>
        <p:spPr/>
        <p:txBody>
          <a:bodyPr/>
          <a:lstStyle/>
          <a:p>
            <a:pPr>
              <a:defRPr/>
            </a:pPr>
            <a:fld id="{5E86283E-90DA-4124-B71A-ACAAE36EB19C}" type="slidenum">
              <a:rPr lang="en-US" smtClean="0"/>
              <a:pPr>
                <a:defRPr/>
              </a:pPr>
              <a:t>14</a:t>
            </a:fld>
            <a:endParaRPr lang="en-US"/>
          </a:p>
        </p:txBody>
      </p:sp>
    </p:spTree>
    <p:extLst>
      <p:ext uri="{BB962C8B-B14F-4D97-AF65-F5344CB8AC3E}">
        <p14:creationId xmlns:p14="http://schemas.microsoft.com/office/powerpoint/2010/main" val="1916772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At Kohltech, we take quality very seriously.  We are ISO9001-2008 certified and we meet in all 20 criteria specified by the International Standards Organization.  Conduct monthly internal audits to identify and correct or improve processes and systems.</a:t>
            </a:r>
          </a:p>
          <a:p>
            <a:endParaRPr lang="en-US" smtClean="0"/>
          </a:p>
          <a:p>
            <a:r>
              <a:rPr lang="en-US" smtClean="0"/>
              <a:t>Continuous product audits, weekly group audits including water testing, weld performance and argon fill testing.</a:t>
            </a:r>
          </a:p>
          <a:p>
            <a:endParaRPr lang="en-US" smtClean="0"/>
          </a:p>
          <a:p>
            <a:r>
              <a:rPr lang="en-US" smtClean="0"/>
              <a:t>We careful control our production processes to produce excellence everytime the first time.  We try to find our opportunities and learn from them before the customer sees them.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A3DD26-9805-487D-B76C-7000C0C18E9F}" type="slidenum">
              <a:rPr lang="en-US" smtClean="0">
                <a:latin typeface="Arial" charset="0"/>
                <a:cs typeface="Arial" charset="0"/>
              </a:rPr>
              <a:pPr/>
              <a:t>15</a:t>
            </a:fld>
            <a:endParaRPr lang="en-US" smtClean="0">
              <a:latin typeface="Arial" charset="0"/>
              <a:cs typeface="Arial" charset="0"/>
            </a:endParaRPr>
          </a:p>
        </p:txBody>
      </p:sp>
    </p:spTree>
    <p:extLst>
      <p:ext uri="{BB962C8B-B14F-4D97-AF65-F5344CB8AC3E}">
        <p14:creationId xmlns:p14="http://schemas.microsoft.com/office/powerpoint/2010/main" val="272908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In 2013, we completed 650 system changes and over 200 manufacturing changes.</a:t>
            </a:r>
          </a:p>
          <a:p>
            <a:r>
              <a:rPr lang="en-CA" smtClean="0"/>
              <a:t>Launched several new products and over 75 product improvements.</a:t>
            </a:r>
          </a:p>
        </p:txBody>
      </p:sp>
      <p:sp>
        <p:nvSpPr>
          <p:cNvPr id="4" name="Slide Number Placeholder 3"/>
          <p:cNvSpPr>
            <a:spLocks noGrp="1"/>
          </p:cNvSpPr>
          <p:nvPr>
            <p:ph type="sldNum" sz="quarter" idx="5"/>
          </p:nvPr>
        </p:nvSpPr>
        <p:spPr/>
        <p:txBody>
          <a:bodyPr/>
          <a:lstStyle/>
          <a:p>
            <a:pPr>
              <a:defRPr/>
            </a:pPr>
            <a:fld id="{E85DDEB2-EB0B-4578-8792-C931D46F9AA8}" type="slidenum">
              <a:rPr lang="en-US" smtClean="0"/>
              <a:pPr>
                <a:defRPr/>
              </a:pPr>
              <a:t>16</a:t>
            </a:fld>
            <a:endParaRPr lang="en-US"/>
          </a:p>
        </p:txBody>
      </p:sp>
    </p:spTree>
    <p:extLst>
      <p:ext uri="{BB962C8B-B14F-4D97-AF65-F5344CB8AC3E}">
        <p14:creationId xmlns:p14="http://schemas.microsoft.com/office/powerpoint/2010/main" val="427918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46B64DD-0CCE-46F2-AA43-4768F52FB70F}" type="slidenum">
              <a:rPr lang="en-US" smtClean="0"/>
              <a:pPr>
                <a:defRPr/>
              </a:pPr>
              <a:t>17</a:t>
            </a:fld>
            <a:endParaRPr lang="en-US"/>
          </a:p>
        </p:txBody>
      </p:sp>
    </p:spTree>
    <p:extLst>
      <p:ext uri="{BB962C8B-B14F-4D97-AF65-F5344CB8AC3E}">
        <p14:creationId xmlns:p14="http://schemas.microsoft.com/office/powerpoint/2010/main" val="138637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1482442-3E7A-4571-AD38-5B7405236C15}" type="slidenum">
              <a:rPr lang="en-US" smtClean="0"/>
              <a:pPr>
                <a:defRPr/>
              </a:pPr>
              <a:t>18</a:t>
            </a:fld>
            <a:endParaRPr lang="en-US"/>
          </a:p>
        </p:txBody>
      </p:sp>
    </p:spTree>
    <p:extLst>
      <p:ext uri="{BB962C8B-B14F-4D97-AF65-F5344CB8AC3E}">
        <p14:creationId xmlns:p14="http://schemas.microsoft.com/office/powerpoint/2010/main" val="4041000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5C16AD1-7DDE-4109-9C92-CAD851D1A99C}" type="slidenum">
              <a:rPr lang="en-US" smtClean="0"/>
              <a:pPr>
                <a:defRPr/>
              </a:pPr>
              <a:t>19</a:t>
            </a:fld>
            <a:endParaRPr lang="en-US"/>
          </a:p>
        </p:txBody>
      </p:sp>
    </p:spTree>
    <p:extLst>
      <p:ext uri="{BB962C8B-B14F-4D97-AF65-F5344CB8AC3E}">
        <p14:creationId xmlns:p14="http://schemas.microsoft.com/office/powerpoint/2010/main" val="114474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Welcome</a:t>
            </a:r>
          </a:p>
          <a:p>
            <a:r>
              <a:rPr lang="en-US" smtClean="0"/>
              <a:t>Introductions</a:t>
            </a:r>
          </a:p>
          <a:p>
            <a:endParaRPr lang="en-US" smtClean="0"/>
          </a:p>
        </p:txBody>
      </p:sp>
      <p:sp>
        <p:nvSpPr>
          <p:cNvPr id="7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66E5CC-45A4-4D41-9567-4CD0E6360713}" type="slidenum">
              <a:rPr lang="en-US" smtClean="0">
                <a:latin typeface="Arial" charset="0"/>
                <a:cs typeface="Arial" charset="0"/>
              </a:rPr>
              <a:pPr/>
              <a:t>2</a:t>
            </a:fld>
            <a:endParaRPr lang="en-US" smtClean="0">
              <a:latin typeface="Arial" charset="0"/>
              <a:cs typeface="Arial" charset="0"/>
            </a:endParaRPr>
          </a:p>
        </p:txBody>
      </p:sp>
    </p:spTree>
    <p:extLst>
      <p:ext uri="{BB962C8B-B14F-4D97-AF65-F5344CB8AC3E}">
        <p14:creationId xmlns:p14="http://schemas.microsoft.com/office/powerpoint/2010/main" val="632466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Since we started the Green Team in 2008, we have reduced our waste by over 75% and received the RRFB Business of the Year environmental award for our efforts. </a:t>
            </a:r>
          </a:p>
        </p:txBody>
      </p:sp>
      <p:sp>
        <p:nvSpPr>
          <p:cNvPr id="4" name="Slide Number Placeholder 3"/>
          <p:cNvSpPr>
            <a:spLocks noGrp="1"/>
          </p:cNvSpPr>
          <p:nvPr>
            <p:ph type="sldNum" sz="quarter" idx="5"/>
          </p:nvPr>
        </p:nvSpPr>
        <p:spPr/>
        <p:txBody>
          <a:bodyPr/>
          <a:lstStyle/>
          <a:p>
            <a:pPr>
              <a:defRPr/>
            </a:pPr>
            <a:fld id="{C012FEF2-7EA2-4467-8E77-F534AF77CBAA}" type="slidenum">
              <a:rPr lang="en-US" smtClean="0"/>
              <a:pPr>
                <a:defRPr/>
              </a:pPr>
              <a:t>20</a:t>
            </a:fld>
            <a:endParaRPr lang="en-US"/>
          </a:p>
        </p:txBody>
      </p:sp>
    </p:spTree>
    <p:extLst>
      <p:ext uri="{BB962C8B-B14F-4D97-AF65-F5344CB8AC3E}">
        <p14:creationId xmlns:p14="http://schemas.microsoft.com/office/powerpoint/2010/main" val="89635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37F1422-7679-469A-8D0B-7832DFCB1B71}" type="slidenum">
              <a:rPr lang="en-US" smtClean="0"/>
              <a:pPr>
                <a:defRPr/>
              </a:pPr>
              <a:t>21</a:t>
            </a:fld>
            <a:endParaRPr lang="en-US"/>
          </a:p>
        </p:txBody>
      </p:sp>
    </p:spTree>
    <p:extLst>
      <p:ext uri="{BB962C8B-B14F-4D97-AF65-F5344CB8AC3E}">
        <p14:creationId xmlns:p14="http://schemas.microsoft.com/office/powerpoint/2010/main" val="4532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Kohltech  began with 4 employees in 1977 when Peter Kohler began manufacturning  insulation.  1982, he saw an opportunity in a new product – vinyl windows.  He became the first manufacturer of vinyl windows in Atlantic Canada. He started the company with 4 very loyal employees, two of whom are still active within the company.  </a:t>
            </a:r>
          </a:p>
          <a:p>
            <a:endParaRPr lang="en-US" smtClean="0"/>
          </a:p>
          <a:p>
            <a:r>
              <a:rPr lang="en-US" smtClean="0"/>
              <a:t>Peter Kohler helped change the window industry in Atlantic Canada by producing a high quality product and by providing excellent service.   Kohltech windows became the largest window manufacturer in Atlantic Canada.  </a:t>
            </a:r>
          </a:p>
          <a:p>
            <a:endParaRPr lang="en-US" smtClean="0"/>
          </a:p>
          <a:p>
            <a:r>
              <a:rPr lang="en-US" smtClean="0"/>
              <a:t>In 2007, KP, CB and KW entered into an ownership position in the company.  They continue to provide leadership and vision today.  </a:t>
            </a:r>
          </a:p>
          <a:p>
            <a:endParaRPr lang="en-US" smtClean="0"/>
          </a:p>
          <a:p>
            <a:r>
              <a:rPr lang="en-US" smtClean="0"/>
              <a:t>In 2008,  Kohltech purchased a small family owned window company in Edmonton Alberta called Equibuilt Windows.   Equibuilt had been manufacturing and retailing vinyl windows for 30 years in the western market.  </a:t>
            </a:r>
          </a:p>
          <a:p>
            <a:r>
              <a:rPr lang="en-US" smtClean="0"/>
              <a:t>Peter remained active within the company until his retirement in 2010.    </a:t>
            </a:r>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415BBA-31F4-4BCB-A1C9-2933DCA5D731}" type="slidenum">
              <a:rPr lang="en-US" smtClean="0">
                <a:latin typeface="Arial" charset="0"/>
                <a:cs typeface="Arial" charset="0"/>
              </a:rPr>
              <a:pPr/>
              <a:t>3</a:t>
            </a:fld>
            <a:endParaRPr lang="en-US" smtClean="0">
              <a:latin typeface="Arial" charset="0"/>
              <a:cs typeface="Arial" charset="0"/>
            </a:endParaRPr>
          </a:p>
        </p:txBody>
      </p:sp>
    </p:spTree>
    <p:extLst>
      <p:ext uri="{BB962C8B-B14F-4D97-AF65-F5344CB8AC3E}">
        <p14:creationId xmlns:p14="http://schemas.microsoft.com/office/powerpoint/2010/main" val="261950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4CDC1CF-260B-4D3A-8F6D-F31FBBF89C34}" type="slidenum">
              <a:rPr lang="en-US" smtClean="0"/>
              <a:pPr>
                <a:defRPr/>
              </a:pPr>
              <a:t>4</a:t>
            </a:fld>
            <a:endParaRPr lang="en-US"/>
          </a:p>
        </p:txBody>
      </p:sp>
    </p:spTree>
    <p:extLst>
      <p:ext uri="{BB962C8B-B14F-4D97-AF65-F5344CB8AC3E}">
        <p14:creationId xmlns:p14="http://schemas.microsoft.com/office/powerpoint/2010/main" val="51631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F33D023-AF08-4728-BC58-B577712372D2}" type="slidenum">
              <a:rPr lang="en-US" smtClean="0"/>
              <a:pPr>
                <a:defRPr/>
              </a:pPr>
              <a:t>5</a:t>
            </a:fld>
            <a:endParaRPr lang="en-US"/>
          </a:p>
        </p:txBody>
      </p:sp>
    </p:spTree>
    <p:extLst>
      <p:ext uri="{BB962C8B-B14F-4D97-AF65-F5344CB8AC3E}">
        <p14:creationId xmlns:p14="http://schemas.microsoft.com/office/powerpoint/2010/main" val="287313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C39788D-67E1-48EF-872D-10F0F6D430B6}" type="slidenum">
              <a:rPr lang="en-US" smtClean="0"/>
              <a:pPr>
                <a:defRPr/>
              </a:pPr>
              <a:t>6</a:t>
            </a:fld>
            <a:endParaRPr lang="en-US"/>
          </a:p>
        </p:txBody>
      </p:sp>
    </p:spTree>
    <p:extLst>
      <p:ext uri="{BB962C8B-B14F-4D97-AF65-F5344CB8AC3E}">
        <p14:creationId xmlns:p14="http://schemas.microsoft.com/office/powerpoint/2010/main" val="70482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A588EAE-F579-4419-B62F-2D28F08A7A09}" type="slidenum">
              <a:rPr lang="en-US" smtClean="0"/>
              <a:pPr>
                <a:defRPr/>
              </a:pPr>
              <a:t>7</a:t>
            </a:fld>
            <a:endParaRPr lang="en-US"/>
          </a:p>
        </p:txBody>
      </p:sp>
    </p:spTree>
    <p:extLst>
      <p:ext uri="{BB962C8B-B14F-4D97-AF65-F5344CB8AC3E}">
        <p14:creationId xmlns:p14="http://schemas.microsoft.com/office/powerpoint/2010/main" val="366508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2140CFC-42B1-49D5-A35F-B89C11595655}" type="slidenum">
              <a:rPr lang="en-US" smtClean="0"/>
              <a:pPr>
                <a:defRPr/>
              </a:pPr>
              <a:t>8</a:t>
            </a:fld>
            <a:endParaRPr lang="en-US"/>
          </a:p>
        </p:txBody>
      </p:sp>
    </p:spTree>
    <p:extLst>
      <p:ext uri="{BB962C8B-B14F-4D97-AF65-F5344CB8AC3E}">
        <p14:creationId xmlns:p14="http://schemas.microsoft.com/office/powerpoint/2010/main" val="343485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A591144-7E76-4CFE-BE5B-5D9F066B8D1F}" type="slidenum">
              <a:rPr lang="en-US" smtClean="0"/>
              <a:pPr>
                <a:defRPr/>
              </a:pPr>
              <a:t>9</a:t>
            </a:fld>
            <a:endParaRPr lang="en-US"/>
          </a:p>
        </p:txBody>
      </p:sp>
    </p:spTree>
    <p:extLst>
      <p:ext uri="{BB962C8B-B14F-4D97-AF65-F5344CB8AC3E}">
        <p14:creationId xmlns:p14="http://schemas.microsoft.com/office/powerpoint/2010/main" val="3102427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ppt master NSHBA seminar"/>
          <p:cNvPicPr>
            <a:picLocks noChangeAspect="1" noChangeArrowheads="1"/>
          </p:cNvPicPr>
          <p:nvPr userDrawn="1"/>
        </p:nvPicPr>
        <p:blipFill>
          <a:blip r:embed="rId2"/>
          <a:srcRect/>
          <a:stretch>
            <a:fillRect/>
          </a:stretch>
        </p:blipFill>
        <p:spPr bwMode="auto">
          <a:xfrm>
            <a:off x="0" y="0"/>
            <a:ext cx="9144000" cy="6859588"/>
          </a:xfrm>
          <a:prstGeom prst="rect">
            <a:avLst/>
          </a:prstGeom>
          <a:noFill/>
          <a:ln w="9525">
            <a:noFill/>
            <a:miter lim="800000"/>
            <a:headEnd/>
            <a:tailEnd/>
          </a:ln>
        </p:spPr>
      </p:pic>
      <p:pic>
        <p:nvPicPr>
          <p:cNvPr id="5" name="Picture 8" descr="Kohltech logo black"/>
          <p:cNvPicPr>
            <a:picLocks noChangeAspect="1" noChangeArrowheads="1"/>
          </p:cNvPicPr>
          <p:nvPr userDrawn="1"/>
        </p:nvPicPr>
        <p:blipFill>
          <a:blip r:embed="rId3"/>
          <a:srcRect/>
          <a:stretch>
            <a:fillRect/>
          </a:stretch>
        </p:blipFill>
        <p:spPr bwMode="auto">
          <a:xfrm>
            <a:off x="5651500" y="6286500"/>
            <a:ext cx="2813050" cy="571500"/>
          </a:xfrm>
          <a:prstGeom prst="rect">
            <a:avLst/>
          </a:prstGeom>
          <a:noFill/>
          <a:ln w="9525">
            <a:noFill/>
            <a:miter lim="800000"/>
            <a:headEnd/>
            <a:tailEnd/>
          </a:ln>
        </p:spPr>
      </p:pic>
      <p:sp>
        <p:nvSpPr>
          <p:cNvPr id="52231" name="Rectangle 7"/>
          <p:cNvSpPr>
            <a:spLocks noGrp="1" noChangeArrowheads="1"/>
          </p:cNvSpPr>
          <p:nvPr>
            <p:ph type="ctrTitle"/>
          </p:nvPr>
        </p:nvSpPr>
        <p:spPr>
          <a:xfrm>
            <a:off x="228600" y="1427163"/>
            <a:ext cx="8077200" cy="1609725"/>
          </a:xfrm>
        </p:spPr>
        <p:txBody>
          <a:bodyPr/>
          <a:lstStyle>
            <a:lvl1pPr>
              <a:defRPr sz="4600">
                <a:solidFill>
                  <a:schemeClr val="tx1"/>
                </a:solidFill>
              </a:defRPr>
            </a:lvl1pPr>
          </a:lstStyle>
          <a:p>
            <a:r>
              <a:rPr lang="en-US"/>
              <a:t>Click to edit Master title style</a:t>
            </a:r>
          </a:p>
        </p:txBody>
      </p:sp>
      <p:sp>
        <p:nvSpPr>
          <p:cNvPr id="5223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6" name="Rectangle 9"/>
          <p:cNvSpPr>
            <a:spLocks noGrp="1" noChangeArrowheads="1"/>
          </p:cNvSpPr>
          <p:nvPr>
            <p:ph type="dt" sz="half" idx="10"/>
          </p:nvPr>
        </p:nvSpPr>
        <p:spPr/>
        <p:txBody>
          <a:bodyPr/>
          <a:lstStyle>
            <a:lvl1pPr>
              <a:defRPr/>
            </a:lvl1pPr>
          </a:lstStyle>
          <a:p>
            <a:pPr>
              <a:defRPr/>
            </a:pPr>
            <a:endParaRPr lang="en-US"/>
          </a:p>
        </p:txBody>
      </p:sp>
      <p:sp>
        <p:nvSpPr>
          <p:cNvPr id="7" name="Rectangle 10"/>
          <p:cNvSpPr>
            <a:spLocks noGrp="1" noChangeArrowheads="1"/>
          </p:cNvSpPr>
          <p:nvPr>
            <p:ph type="ftr" sz="quarter" idx="11"/>
          </p:nvPr>
        </p:nvSpPr>
        <p:spPr/>
        <p:txBody>
          <a:bodyPr/>
          <a:lstStyle>
            <a:lvl1pPr>
              <a:defRPr/>
            </a:lvl1pPr>
          </a:lstStyle>
          <a:p>
            <a:pPr>
              <a:defRPr/>
            </a:pPr>
            <a:endParaRPr lang="en-US"/>
          </a:p>
        </p:txBody>
      </p:sp>
      <p:sp>
        <p:nvSpPr>
          <p:cNvPr id="8" name="Rectangle 11"/>
          <p:cNvSpPr>
            <a:spLocks noGrp="1" noChangeArrowheads="1"/>
          </p:cNvSpPr>
          <p:nvPr>
            <p:ph type="sldNum" sz="quarter" idx="12"/>
          </p:nvPr>
        </p:nvSpPr>
        <p:spPr/>
        <p:txBody>
          <a:bodyPr/>
          <a:lstStyle>
            <a:lvl1pPr>
              <a:defRPr/>
            </a:lvl1pPr>
          </a:lstStyle>
          <a:p>
            <a:pPr>
              <a:defRPr/>
            </a:pPr>
            <a:fld id="{67A0439B-F9BB-4F71-9700-7163B7CB244E}"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468313" y="47625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auto">
          <a:xfrm>
            <a:off x="539750" y="1484313"/>
            <a:ext cx="79248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9"/>
          <p:cNvSpPr>
            <a:spLocks noGrp="1" noChangeArrowheads="1"/>
          </p:cNvSpPr>
          <p:nvPr>
            <p:ph type="dt" sz="half" idx="2"/>
          </p:nvPr>
        </p:nvSpPr>
        <p:spPr bwMode="auto">
          <a:xfrm>
            <a:off x="457200" y="6248400"/>
            <a:ext cx="2133600" cy="471488"/>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200">
                <a:latin typeface="Arial" pitchFamily="34" charset="0"/>
                <a:cs typeface="+mn-cs"/>
              </a:defRPr>
            </a:lvl1pPr>
          </a:lstStyle>
          <a:p>
            <a:pPr>
              <a:defRPr/>
            </a:pPr>
            <a:endParaRPr lang="en-US"/>
          </a:p>
        </p:txBody>
      </p:sp>
      <p:sp>
        <p:nvSpPr>
          <p:cNvPr id="12" name="Rectangle 10"/>
          <p:cNvSpPr>
            <a:spLocks noGrp="1" noChangeArrowheads="1"/>
          </p:cNvSpPr>
          <p:nvPr>
            <p:ph type="ftr" sz="quarter" idx="3"/>
          </p:nvPr>
        </p:nvSpPr>
        <p:spPr bwMode="auto">
          <a:xfrm>
            <a:off x="3124200" y="6253163"/>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pitchFamily="34" charset="0"/>
                <a:cs typeface="+mn-cs"/>
              </a:defRPr>
            </a:lvl1pPr>
          </a:lstStyle>
          <a:p>
            <a:pPr>
              <a:defRPr/>
            </a:pPr>
            <a:endParaRPr lang="en-US"/>
          </a:p>
        </p:txBody>
      </p:sp>
      <p:sp>
        <p:nvSpPr>
          <p:cNvPr id="13" name="Rectangle 11"/>
          <p:cNvSpPr>
            <a:spLocks noGrp="1" noChangeArrowheads="1"/>
          </p:cNvSpPr>
          <p:nvPr>
            <p:ph type="sldNum" sz="quarter" idx="4"/>
          </p:nvPr>
        </p:nvSpPr>
        <p:spPr bwMode="auto">
          <a:xfrm>
            <a:off x="6553200" y="6248400"/>
            <a:ext cx="2133600" cy="471488"/>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CEF4F348-47F1-44A7-A8CF-F8A8F00305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Ls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Georgia" pitchFamily="18" charset="0"/>
        </a:defRPr>
      </a:lvl2pPr>
      <a:lvl3pPr algn="l" rtl="0" eaLnBrk="0" fontAlgn="base" hangingPunct="0">
        <a:spcBef>
          <a:spcPct val="0"/>
        </a:spcBef>
        <a:spcAft>
          <a:spcPct val="0"/>
        </a:spcAft>
        <a:defRPr sz="4200">
          <a:solidFill>
            <a:schemeClr val="tx1"/>
          </a:solidFill>
          <a:latin typeface="Georgia" pitchFamily="18" charset="0"/>
        </a:defRPr>
      </a:lvl3pPr>
      <a:lvl4pPr algn="l" rtl="0" eaLnBrk="0" fontAlgn="base" hangingPunct="0">
        <a:spcBef>
          <a:spcPct val="0"/>
        </a:spcBef>
        <a:spcAft>
          <a:spcPct val="0"/>
        </a:spcAft>
        <a:defRPr sz="4200">
          <a:solidFill>
            <a:schemeClr val="tx1"/>
          </a:solidFill>
          <a:latin typeface="Georgia" pitchFamily="18" charset="0"/>
        </a:defRPr>
      </a:lvl4pPr>
      <a:lvl5pPr algn="l" rtl="0" eaLnBrk="0" fontAlgn="base" hangingPunct="0">
        <a:spcBef>
          <a:spcPct val="0"/>
        </a:spcBef>
        <a:spcAft>
          <a:spcPct val="0"/>
        </a:spcAft>
        <a:defRPr sz="4200">
          <a:solidFill>
            <a:schemeClr val="tx1"/>
          </a:solidFill>
          <a:latin typeface="Georgia" pitchFamily="18" charset="0"/>
        </a:defRPr>
      </a:lvl5pPr>
      <a:lvl6pPr marL="457200" algn="l" rtl="0" fontAlgn="base">
        <a:spcBef>
          <a:spcPct val="0"/>
        </a:spcBef>
        <a:spcAft>
          <a:spcPct val="0"/>
        </a:spcAft>
        <a:defRPr sz="4200">
          <a:solidFill>
            <a:schemeClr val="tx2"/>
          </a:solidFill>
          <a:latin typeface="Arial" pitchFamily="34" charset="0"/>
        </a:defRPr>
      </a:lvl6pPr>
      <a:lvl7pPr marL="914400" algn="l" rtl="0" fontAlgn="base">
        <a:spcBef>
          <a:spcPct val="0"/>
        </a:spcBef>
        <a:spcAft>
          <a:spcPct val="0"/>
        </a:spcAft>
        <a:defRPr sz="4200">
          <a:solidFill>
            <a:schemeClr val="tx2"/>
          </a:solidFill>
          <a:latin typeface="Arial" pitchFamily="34" charset="0"/>
        </a:defRPr>
      </a:lvl7pPr>
      <a:lvl8pPr marL="1371600" algn="l" rtl="0" fontAlgn="base">
        <a:spcBef>
          <a:spcPct val="0"/>
        </a:spcBef>
        <a:spcAft>
          <a:spcPct val="0"/>
        </a:spcAft>
        <a:defRPr sz="4200">
          <a:solidFill>
            <a:schemeClr val="tx2"/>
          </a:solidFill>
          <a:latin typeface="Arial" pitchFamily="34" charset="0"/>
        </a:defRPr>
      </a:lvl8pPr>
      <a:lvl9pPr marL="1828800" algn="l" rtl="0" fontAlgn="base">
        <a:spcBef>
          <a:spcPct val="0"/>
        </a:spcBef>
        <a:spcAft>
          <a:spcPct val="0"/>
        </a:spcAft>
        <a:defRPr sz="42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hyperlink" Target="https://www.truth.com/" TargetMode="External"/><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hyperlink" Target="http://www.rotohardware.com/u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ubtitle 2"/>
          <p:cNvSpPr>
            <a:spLocks noGrp="1"/>
          </p:cNvSpPr>
          <p:nvPr>
            <p:ph type="subTitle" idx="1"/>
          </p:nvPr>
        </p:nvSpPr>
        <p:spPr>
          <a:xfrm>
            <a:off x="1258888" y="4346575"/>
            <a:ext cx="6629400" cy="666750"/>
          </a:xfrm>
        </p:spPr>
        <p:txBody>
          <a:bodyPr/>
          <a:lstStyle/>
          <a:p>
            <a:pPr algn="ctr" eaLnBrk="1" hangingPunct="1"/>
            <a:r>
              <a:rPr lang="en-US" sz="4000" smtClean="0"/>
              <a:t>Who We Are</a:t>
            </a:r>
          </a:p>
        </p:txBody>
      </p:sp>
      <p:pic>
        <p:nvPicPr>
          <p:cNvPr id="4098" name="Picture 6"/>
          <p:cNvPicPr>
            <a:picLocks noChangeAspect="1" noChangeArrowheads="1"/>
          </p:cNvPicPr>
          <p:nvPr/>
        </p:nvPicPr>
        <p:blipFill>
          <a:blip r:embed="rId3"/>
          <a:srcRect/>
          <a:stretch>
            <a:fillRect/>
          </a:stretch>
        </p:blipFill>
        <p:spPr bwMode="auto">
          <a:xfrm>
            <a:off x="1835150" y="2611438"/>
            <a:ext cx="5534025" cy="11049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US" smtClean="0"/>
              <a:t>Company History (cont.)</a:t>
            </a:r>
          </a:p>
        </p:txBody>
      </p:sp>
      <p:sp>
        <p:nvSpPr>
          <p:cNvPr id="22530" name="Rectangle 3"/>
          <p:cNvSpPr>
            <a:spLocks noGrp="1" noChangeArrowheads="1"/>
          </p:cNvSpPr>
          <p:nvPr>
            <p:ph type="body" idx="4294967295"/>
          </p:nvPr>
        </p:nvSpPr>
        <p:spPr/>
        <p:txBody>
          <a:bodyPr/>
          <a:lstStyle/>
          <a:p>
            <a:pPr>
              <a:lnSpc>
                <a:spcPct val="90000"/>
              </a:lnSpc>
            </a:pPr>
            <a:r>
              <a:rPr lang="en-CA" sz="2000" dirty="0" smtClean="0"/>
              <a:t>Today, we operate under one trade name: </a:t>
            </a:r>
            <a:r>
              <a:rPr lang="en-CA" sz="2000" dirty="0" err="1" smtClean="0"/>
              <a:t>Kohltech</a:t>
            </a:r>
            <a:r>
              <a:rPr lang="en-CA" sz="2000" dirty="0" smtClean="0"/>
              <a:t> Windows &amp; Entrance Systems. Our comprehensive line of products includes:</a:t>
            </a:r>
          </a:p>
          <a:p>
            <a:pPr lvl="1">
              <a:lnSpc>
                <a:spcPct val="90000"/>
              </a:lnSpc>
              <a:buFont typeface="Wingdings" pitchFamily="2" charset="2"/>
              <a:buNone/>
            </a:pPr>
            <a:endParaRPr lang="en-CA" sz="1800" dirty="0" smtClean="0"/>
          </a:p>
          <a:p>
            <a:pPr lvl="1">
              <a:lnSpc>
                <a:spcPct val="90000"/>
              </a:lnSpc>
            </a:pPr>
            <a:r>
              <a:rPr lang="en-CA" sz="1800" dirty="0" smtClean="0"/>
              <a:t>Vinyl and wood/vinyl windows</a:t>
            </a:r>
          </a:p>
          <a:p>
            <a:pPr lvl="1">
              <a:lnSpc>
                <a:spcPct val="90000"/>
              </a:lnSpc>
              <a:buFont typeface="Wingdings" pitchFamily="2" charset="2"/>
              <a:buNone/>
            </a:pPr>
            <a:endParaRPr lang="en-CA" sz="1800" dirty="0" smtClean="0"/>
          </a:p>
          <a:p>
            <a:pPr lvl="1">
              <a:lnSpc>
                <a:spcPct val="90000"/>
              </a:lnSpc>
            </a:pPr>
            <a:r>
              <a:rPr lang="en-CA" sz="1800" dirty="0" smtClean="0"/>
              <a:t>Wood, vinyl, wood/vinyl, steel and fibre glass entrance systems</a:t>
            </a:r>
          </a:p>
          <a:p>
            <a:pPr lvl="1">
              <a:lnSpc>
                <a:spcPct val="90000"/>
              </a:lnSpc>
              <a:buFont typeface="Wingdings" pitchFamily="2" charset="2"/>
              <a:buNone/>
            </a:pPr>
            <a:endParaRPr lang="en-CA" sz="1800" dirty="0" smtClean="0"/>
          </a:p>
          <a:p>
            <a:pPr lvl="1">
              <a:lnSpc>
                <a:spcPct val="90000"/>
              </a:lnSpc>
            </a:pPr>
            <a:r>
              <a:rPr lang="en-CA" sz="1800" dirty="0" smtClean="0"/>
              <a:t>Patio and terrace door systems</a:t>
            </a:r>
          </a:p>
          <a:p>
            <a:pPr lvl="1">
              <a:lnSpc>
                <a:spcPct val="90000"/>
              </a:lnSpc>
              <a:buFont typeface="Wingdings" pitchFamily="2" charset="2"/>
              <a:buNone/>
            </a:pPr>
            <a:endParaRPr lang="en-CA" sz="1800" dirty="0" smtClean="0"/>
          </a:p>
          <a:p>
            <a:pPr lvl="1">
              <a:lnSpc>
                <a:spcPct val="90000"/>
              </a:lnSpc>
            </a:pPr>
            <a:r>
              <a:rPr lang="en-CA" sz="1800" dirty="0" smtClean="0"/>
              <a:t>Commercial window and door systems</a:t>
            </a:r>
          </a:p>
          <a:p>
            <a:pPr lvl="1">
              <a:lnSpc>
                <a:spcPct val="90000"/>
              </a:lnSpc>
              <a:buFont typeface="Wingdings" pitchFamily="2" charset="2"/>
              <a:buNone/>
            </a:pPr>
            <a:endParaRPr lang="en-CA" sz="1800" dirty="0" smtClean="0"/>
          </a:p>
          <a:p>
            <a:pPr lvl="1">
              <a:lnSpc>
                <a:spcPct val="90000"/>
              </a:lnSpc>
              <a:buFont typeface="Wingdings" pitchFamily="2" charset="2"/>
              <a:buNone/>
            </a:pPr>
            <a:r>
              <a:rPr lang="en-CA" sz="1800" dirty="0" smtClean="0"/>
              <a:t>	We are proud to strive for continual improvement and growth in serving our customers.</a:t>
            </a:r>
            <a:endParaRPr lang="en-US" sz="1800" dirty="0" smtClean="0"/>
          </a:p>
          <a:p>
            <a:pPr>
              <a:lnSpc>
                <a:spcPct val="90000"/>
              </a:lnSpc>
            </a:pPr>
            <a:endParaRPr lang="en-US" sz="2000" dirty="0" smtClean="0"/>
          </a:p>
        </p:txBody>
      </p:sp>
      <p:sp>
        <p:nvSpPr>
          <p:cNvPr id="22531" name="Text Box 6"/>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Company History</a:t>
            </a:r>
          </a:p>
        </p:txBody>
      </p:sp>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539750" y="476250"/>
            <a:ext cx="8015288" cy="914400"/>
          </a:xfrm>
        </p:spPr>
        <p:txBody>
          <a:bodyPr/>
          <a:lstStyle/>
          <a:p>
            <a:r>
              <a:rPr lang="en-US" smtClean="0"/>
              <a:t>Our Brand</a:t>
            </a:r>
          </a:p>
        </p:txBody>
      </p:sp>
      <p:sp>
        <p:nvSpPr>
          <p:cNvPr id="24578" name="Rectangle 3"/>
          <p:cNvSpPr>
            <a:spLocks noGrp="1" noChangeArrowheads="1"/>
          </p:cNvSpPr>
          <p:nvPr>
            <p:ph type="body" idx="4294967295"/>
          </p:nvPr>
        </p:nvSpPr>
        <p:spPr>
          <a:xfrm>
            <a:off x="611188" y="1412875"/>
            <a:ext cx="7924800" cy="4419600"/>
          </a:xfrm>
        </p:spPr>
        <p:txBody>
          <a:bodyPr/>
          <a:lstStyle/>
          <a:p>
            <a:r>
              <a:rPr lang="en-US" sz="2000" smtClean="0"/>
              <a:t>Our name on a product promises engineering excellence, beautiful craftsmanship and unparalleled performance.</a:t>
            </a:r>
          </a:p>
          <a:p>
            <a:pPr>
              <a:buFont typeface="Wingdings" pitchFamily="2" charset="2"/>
              <a:buNone/>
            </a:pPr>
            <a:endParaRPr lang="en-US" sz="2000" smtClean="0"/>
          </a:p>
          <a:p>
            <a:r>
              <a:rPr lang="en-US" sz="2000" smtClean="0"/>
              <a:t>Kohltech is a brand employees want to work for, dealers want to represent and consumers want in their home.</a:t>
            </a:r>
          </a:p>
          <a:p>
            <a:pPr>
              <a:buFont typeface="Wingdings" pitchFamily="2" charset="2"/>
              <a:buNone/>
            </a:pPr>
            <a:endParaRPr lang="en-US" sz="2000" smtClean="0"/>
          </a:p>
          <a:p>
            <a:pPr>
              <a:buFont typeface="Wingdings" pitchFamily="2" charset="2"/>
              <a:buNone/>
            </a:pPr>
            <a:endParaRPr lang="en-US" sz="2400" smtClean="0"/>
          </a:p>
        </p:txBody>
      </p:sp>
      <p:sp>
        <p:nvSpPr>
          <p:cNvPr id="24579"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Brand</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539750" y="476250"/>
            <a:ext cx="8015288" cy="914400"/>
          </a:xfrm>
        </p:spPr>
        <p:txBody>
          <a:bodyPr/>
          <a:lstStyle/>
          <a:p>
            <a:r>
              <a:rPr lang="en-US" smtClean="0"/>
              <a:t>The Kohltech</a:t>
            </a:r>
            <a:r>
              <a:rPr lang="en-US" sz="2900" smtClean="0"/>
              <a:t> </a:t>
            </a:r>
            <a:r>
              <a:rPr lang="en-US" smtClean="0"/>
              <a:t>Vision</a:t>
            </a:r>
          </a:p>
        </p:txBody>
      </p:sp>
      <p:sp>
        <p:nvSpPr>
          <p:cNvPr id="26626" name="Rectangle 3"/>
          <p:cNvSpPr>
            <a:spLocks noGrp="1" noChangeArrowheads="1"/>
          </p:cNvSpPr>
          <p:nvPr>
            <p:ph type="body" idx="4294967295"/>
          </p:nvPr>
        </p:nvSpPr>
        <p:spPr>
          <a:xfrm>
            <a:off x="611188" y="1412875"/>
            <a:ext cx="7924800" cy="4419600"/>
          </a:xfrm>
        </p:spPr>
        <p:txBody>
          <a:bodyPr/>
          <a:lstStyle/>
          <a:p>
            <a:pPr>
              <a:buFont typeface="Wingdings" pitchFamily="2" charset="2"/>
              <a:buNone/>
            </a:pPr>
            <a:endParaRPr lang="en-US" sz="2000" smtClean="0"/>
          </a:p>
          <a:p>
            <a:pPr>
              <a:buFont typeface="Wingdings" pitchFamily="2" charset="2"/>
              <a:buNone/>
            </a:pPr>
            <a:endParaRPr lang="en-US" sz="2000" smtClean="0"/>
          </a:p>
          <a:p>
            <a:pPr>
              <a:buFont typeface="Wingdings" pitchFamily="2" charset="2"/>
              <a:buNone/>
            </a:pPr>
            <a:endParaRPr lang="en-US" sz="2000" smtClean="0"/>
          </a:p>
          <a:p>
            <a:r>
              <a:rPr lang="en-US" smtClean="0"/>
              <a:t>The Kohltech Vision is to be North America’s most respected window and door company. </a:t>
            </a:r>
          </a:p>
        </p:txBody>
      </p:sp>
      <p:sp>
        <p:nvSpPr>
          <p:cNvPr id="26627" name="Text Box 4"/>
          <p:cNvSpPr txBox="1">
            <a:spLocks noChangeArrowheads="1"/>
          </p:cNvSpPr>
          <p:nvPr/>
        </p:nvSpPr>
        <p:spPr bwMode="auto">
          <a:xfrm>
            <a:off x="6084888" y="44450"/>
            <a:ext cx="2879725" cy="396875"/>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The Vision</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539750" y="476250"/>
            <a:ext cx="8015288" cy="914400"/>
          </a:xfrm>
        </p:spPr>
        <p:txBody>
          <a:bodyPr/>
          <a:lstStyle/>
          <a:p>
            <a:r>
              <a:rPr lang="en-US" smtClean="0"/>
              <a:t>Our Core Values</a:t>
            </a:r>
          </a:p>
        </p:txBody>
      </p:sp>
      <p:sp>
        <p:nvSpPr>
          <p:cNvPr id="28674" name="Rectangle 3"/>
          <p:cNvSpPr>
            <a:spLocks noGrp="1" noChangeArrowheads="1"/>
          </p:cNvSpPr>
          <p:nvPr>
            <p:ph type="body" idx="4294967295"/>
          </p:nvPr>
        </p:nvSpPr>
        <p:spPr>
          <a:xfrm>
            <a:off x="611188" y="1773238"/>
            <a:ext cx="7924800" cy="4419600"/>
          </a:xfrm>
        </p:spPr>
        <p:txBody>
          <a:bodyPr/>
          <a:lstStyle/>
          <a:p>
            <a:r>
              <a:rPr lang="en-US" sz="2000" smtClean="0"/>
              <a:t>These core values define what Kohltech is all about. The most important thing is the way these values are delivered and brought to life. They are timeless and speak to Kohltech’s essence.</a:t>
            </a:r>
          </a:p>
          <a:p>
            <a:endParaRPr lang="en-US" sz="2000" smtClean="0"/>
          </a:p>
          <a:p>
            <a:pPr lvl="2"/>
            <a:r>
              <a:rPr lang="en-US" sz="4000" smtClean="0"/>
              <a:t>Service</a:t>
            </a:r>
          </a:p>
          <a:p>
            <a:pPr lvl="2"/>
            <a:r>
              <a:rPr lang="en-US" sz="4000" smtClean="0"/>
              <a:t>Quality </a:t>
            </a:r>
          </a:p>
          <a:p>
            <a:pPr lvl="2"/>
            <a:r>
              <a:rPr lang="en-US" sz="4000" smtClean="0"/>
              <a:t>Innovation </a:t>
            </a:r>
          </a:p>
        </p:txBody>
      </p:sp>
      <p:sp>
        <p:nvSpPr>
          <p:cNvPr id="28675"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Core Values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539750" y="476250"/>
            <a:ext cx="8015288" cy="914400"/>
          </a:xfrm>
        </p:spPr>
        <p:txBody>
          <a:bodyPr/>
          <a:lstStyle/>
          <a:p>
            <a:r>
              <a:rPr lang="en-US" smtClean="0"/>
              <a:t>Service</a:t>
            </a:r>
          </a:p>
        </p:txBody>
      </p:sp>
      <p:sp>
        <p:nvSpPr>
          <p:cNvPr id="30722" name="Rectangle 3"/>
          <p:cNvSpPr>
            <a:spLocks noGrp="1" noChangeArrowheads="1"/>
          </p:cNvSpPr>
          <p:nvPr>
            <p:ph type="body" idx="4294967295"/>
          </p:nvPr>
        </p:nvSpPr>
        <p:spPr>
          <a:xfrm>
            <a:off x="611188" y="1628775"/>
            <a:ext cx="7924800" cy="4419600"/>
          </a:xfrm>
        </p:spPr>
        <p:txBody>
          <a:bodyPr/>
          <a:lstStyle/>
          <a:p>
            <a:pPr>
              <a:lnSpc>
                <a:spcPct val="80000"/>
              </a:lnSpc>
            </a:pPr>
            <a:r>
              <a:rPr lang="en-US" sz="2000" smtClean="0"/>
              <a:t>We believe in providing outstanding service, treating our dealers and homeowners as we would like to be treated.</a:t>
            </a:r>
          </a:p>
          <a:p>
            <a:pPr>
              <a:lnSpc>
                <a:spcPct val="80000"/>
              </a:lnSpc>
            </a:pPr>
            <a:endParaRPr lang="en-US" sz="2000" smtClean="0"/>
          </a:p>
          <a:p>
            <a:pPr>
              <a:lnSpc>
                <a:spcPct val="80000"/>
              </a:lnSpc>
            </a:pPr>
            <a:r>
              <a:rPr lang="en-US" sz="2000" smtClean="0"/>
              <a:t>We stand behind our products.  We believe that our reputation is built on the long-term satisfaction of our customers and believe that a warranty is only as good as the company that stands behind it.</a:t>
            </a:r>
          </a:p>
          <a:p>
            <a:pPr>
              <a:lnSpc>
                <a:spcPct val="80000"/>
              </a:lnSpc>
            </a:pPr>
            <a:endParaRPr lang="en-US" sz="2000" smtClean="0"/>
          </a:p>
          <a:p>
            <a:pPr>
              <a:lnSpc>
                <a:spcPct val="80000"/>
              </a:lnSpc>
              <a:buFont typeface="Wingdings" pitchFamily="2" charset="2"/>
              <a:buNone/>
            </a:pPr>
            <a:endParaRPr lang="en-US" sz="2000" smtClean="0"/>
          </a:p>
          <a:p>
            <a:pPr>
              <a:lnSpc>
                <a:spcPct val="80000"/>
              </a:lnSpc>
              <a:buFont typeface="Wingdings" pitchFamily="2" charset="2"/>
              <a:buNone/>
            </a:pPr>
            <a:endParaRPr lang="en-US" sz="2000" smtClean="0"/>
          </a:p>
          <a:p>
            <a:pPr>
              <a:lnSpc>
                <a:spcPct val="80000"/>
              </a:lnSpc>
              <a:buFont typeface="Wingdings" pitchFamily="2" charset="2"/>
              <a:buNone/>
            </a:pPr>
            <a:endParaRPr lang="en-US" sz="2000" smtClean="0"/>
          </a:p>
        </p:txBody>
      </p:sp>
      <p:sp>
        <p:nvSpPr>
          <p:cNvPr id="30723"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Core Values</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539750" y="476250"/>
            <a:ext cx="8015288" cy="914400"/>
          </a:xfrm>
        </p:spPr>
        <p:txBody>
          <a:bodyPr/>
          <a:lstStyle/>
          <a:p>
            <a:r>
              <a:rPr lang="en-US" smtClean="0"/>
              <a:t>Quality</a:t>
            </a:r>
          </a:p>
        </p:txBody>
      </p:sp>
      <p:sp>
        <p:nvSpPr>
          <p:cNvPr id="32770" name="Rectangle 3"/>
          <p:cNvSpPr>
            <a:spLocks noGrp="1" noChangeArrowheads="1"/>
          </p:cNvSpPr>
          <p:nvPr>
            <p:ph type="body" idx="4294967295"/>
          </p:nvPr>
        </p:nvSpPr>
        <p:spPr>
          <a:xfrm>
            <a:off x="611188" y="1628775"/>
            <a:ext cx="7924800" cy="4419600"/>
          </a:xfrm>
        </p:spPr>
        <p:txBody>
          <a:bodyPr/>
          <a:lstStyle/>
          <a:p>
            <a:pPr>
              <a:lnSpc>
                <a:spcPct val="90000"/>
              </a:lnSpc>
            </a:pPr>
            <a:r>
              <a:rPr lang="en-US" sz="1800" dirty="0" err="1" smtClean="0"/>
              <a:t>Kohltech</a:t>
            </a:r>
            <a:r>
              <a:rPr lang="en-US" sz="1800" dirty="0" smtClean="0"/>
              <a:t> </a:t>
            </a:r>
            <a:r>
              <a:rPr lang="en-US" sz="2000" dirty="0" smtClean="0"/>
              <a:t>has set the standard of excellence in window performance. There is an inherent sense of commitment to quality in all that we do, thereby guaranteeing comfort and reliability with every window and door we make. </a:t>
            </a:r>
          </a:p>
          <a:p>
            <a:pPr>
              <a:lnSpc>
                <a:spcPct val="90000"/>
              </a:lnSpc>
              <a:buFont typeface="Wingdings" pitchFamily="2" charset="2"/>
              <a:buNone/>
            </a:pPr>
            <a:endParaRPr lang="en-US" sz="2000" dirty="0" smtClean="0"/>
          </a:p>
          <a:p>
            <a:pPr>
              <a:lnSpc>
                <a:spcPct val="90000"/>
              </a:lnSpc>
            </a:pPr>
            <a:r>
              <a:rPr lang="en-US" sz="2000" dirty="0" smtClean="0"/>
              <a:t>We are ISO 9001:2008 certified with monthly and yearly audits.</a:t>
            </a:r>
          </a:p>
          <a:p>
            <a:pPr>
              <a:lnSpc>
                <a:spcPct val="90000"/>
              </a:lnSpc>
            </a:pPr>
            <a:endParaRPr lang="en-US" sz="2000" dirty="0" smtClean="0"/>
          </a:p>
          <a:p>
            <a:pPr>
              <a:lnSpc>
                <a:spcPct val="90000"/>
              </a:lnSpc>
            </a:pPr>
            <a:r>
              <a:rPr lang="en-US" sz="2000" dirty="0" smtClean="0"/>
              <a:t>We inspect our products throughout the manufacturing process including 100% final inspection before they leave our facility. Continuous and weekly group audits to ensure we meet or exceed our quality system.</a:t>
            </a:r>
          </a:p>
          <a:p>
            <a:pPr>
              <a:lnSpc>
                <a:spcPct val="90000"/>
              </a:lnSpc>
            </a:pPr>
            <a:endParaRPr lang="en-US" sz="2000" dirty="0" smtClean="0"/>
          </a:p>
          <a:p>
            <a:pPr>
              <a:lnSpc>
                <a:spcPct val="90000"/>
              </a:lnSpc>
            </a:pPr>
            <a:r>
              <a:rPr lang="en-US" sz="2000" dirty="0" smtClean="0"/>
              <a:t>Our glass units are IGMA certified and window and door products are CSA and NFRC certified.</a:t>
            </a:r>
          </a:p>
        </p:txBody>
      </p:sp>
      <p:sp>
        <p:nvSpPr>
          <p:cNvPr id="32771"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Core Values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539750" y="476250"/>
            <a:ext cx="8015288" cy="914400"/>
          </a:xfrm>
        </p:spPr>
        <p:txBody>
          <a:bodyPr/>
          <a:lstStyle/>
          <a:p>
            <a:r>
              <a:rPr lang="en-US" smtClean="0"/>
              <a:t>Innovation</a:t>
            </a:r>
          </a:p>
        </p:txBody>
      </p:sp>
      <p:sp>
        <p:nvSpPr>
          <p:cNvPr id="34818" name="Rectangle 3"/>
          <p:cNvSpPr>
            <a:spLocks noGrp="1" noChangeArrowheads="1"/>
          </p:cNvSpPr>
          <p:nvPr>
            <p:ph type="body" idx="4294967295"/>
          </p:nvPr>
        </p:nvSpPr>
        <p:spPr>
          <a:xfrm>
            <a:off x="468313" y="1557338"/>
            <a:ext cx="7924800" cy="4419600"/>
          </a:xfrm>
        </p:spPr>
        <p:txBody>
          <a:bodyPr/>
          <a:lstStyle/>
          <a:p>
            <a:pPr>
              <a:lnSpc>
                <a:spcPct val="80000"/>
              </a:lnSpc>
            </a:pPr>
            <a:r>
              <a:rPr lang="en-US" sz="2000" smtClean="0"/>
              <a:t>Continuous improvement and leadership in product innovation is in our lifeblood in order to deliver products and value customers have not yet imagined. </a:t>
            </a:r>
          </a:p>
          <a:p>
            <a:pPr>
              <a:lnSpc>
                <a:spcPct val="80000"/>
              </a:lnSpc>
            </a:pPr>
            <a:endParaRPr lang="en-US" sz="2000" smtClean="0"/>
          </a:p>
          <a:p>
            <a:pPr>
              <a:lnSpc>
                <a:spcPct val="80000"/>
              </a:lnSpc>
            </a:pPr>
            <a:r>
              <a:rPr lang="en-US" sz="2000" smtClean="0"/>
              <a:t>We invest heavily in R&amp;D to maintain a constant stream of product options and to stay on the leading edge of manufacturing processes. </a:t>
            </a:r>
          </a:p>
        </p:txBody>
      </p:sp>
      <p:sp>
        <p:nvSpPr>
          <p:cNvPr id="34819"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Core Values</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539750" y="476250"/>
            <a:ext cx="8015288" cy="914400"/>
          </a:xfrm>
        </p:spPr>
        <p:txBody>
          <a:bodyPr/>
          <a:lstStyle/>
          <a:p>
            <a:r>
              <a:rPr lang="en-US" smtClean="0"/>
              <a:t>Our Creed</a:t>
            </a:r>
          </a:p>
        </p:txBody>
      </p:sp>
      <p:sp>
        <p:nvSpPr>
          <p:cNvPr id="36866" name="Rectangle 3"/>
          <p:cNvSpPr>
            <a:spLocks noGrp="1" noChangeArrowheads="1"/>
          </p:cNvSpPr>
          <p:nvPr>
            <p:ph type="body" idx="4294967295"/>
          </p:nvPr>
        </p:nvSpPr>
        <p:spPr>
          <a:xfrm>
            <a:off x="611188" y="1412875"/>
            <a:ext cx="7924800" cy="4419600"/>
          </a:xfrm>
        </p:spPr>
        <p:txBody>
          <a:bodyPr/>
          <a:lstStyle/>
          <a:p>
            <a:pPr>
              <a:lnSpc>
                <a:spcPct val="80000"/>
              </a:lnSpc>
            </a:pPr>
            <a:r>
              <a:rPr lang="en-US" sz="2000" smtClean="0"/>
              <a:t>Our creed was developed by our Management Team to articulate the spirit of our business.  We are convinced the integrity of our brand will be maintained through these beliefs.  </a:t>
            </a:r>
          </a:p>
          <a:p>
            <a:pPr>
              <a:lnSpc>
                <a:spcPct val="80000"/>
              </a:lnSpc>
            </a:pPr>
            <a:endParaRPr lang="en-US" sz="2000" smtClean="0"/>
          </a:p>
          <a:p>
            <a:pPr>
              <a:lnSpc>
                <a:spcPct val="80000"/>
              </a:lnSpc>
            </a:pPr>
            <a:r>
              <a:rPr lang="en-US" sz="2000" smtClean="0"/>
              <a:t>The corporate culture at Kohltech revolves around a deeply instilled ethic of personal pride and commitment that sets us apart from other manufacturers of windows and doors.  </a:t>
            </a:r>
          </a:p>
          <a:p>
            <a:pPr>
              <a:lnSpc>
                <a:spcPct val="80000"/>
              </a:lnSpc>
            </a:pPr>
            <a:endParaRPr lang="en-US" sz="2000" smtClean="0"/>
          </a:p>
          <a:p>
            <a:pPr>
              <a:lnSpc>
                <a:spcPct val="80000"/>
              </a:lnSpc>
            </a:pPr>
            <a:r>
              <a:rPr lang="en-US" sz="2000" smtClean="0"/>
              <a:t>Our creed is distributed and posted throughout all of our facilities.</a:t>
            </a:r>
          </a:p>
        </p:txBody>
      </p:sp>
      <p:sp>
        <p:nvSpPr>
          <p:cNvPr id="36867"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Core Values</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539750" y="476250"/>
            <a:ext cx="8015288" cy="914400"/>
          </a:xfrm>
        </p:spPr>
        <p:txBody>
          <a:bodyPr/>
          <a:lstStyle/>
          <a:p>
            <a:r>
              <a:rPr lang="en-US" smtClean="0"/>
              <a:t>Our Supplier Partners</a:t>
            </a:r>
          </a:p>
        </p:txBody>
      </p:sp>
      <p:sp>
        <p:nvSpPr>
          <p:cNvPr id="38914" name="Rectangle 3"/>
          <p:cNvSpPr>
            <a:spLocks noGrp="1" noChangeArrowheads="1"/>
          </p:cNvSpPr>
          <p:nvPr>
            <p:ph type="body" idx="4294967295"/>
          </p:nvPr>
        </p:nvSpPr>
        <p:spPr>
          <a:xfrm>
            <a:off x="611188" y="1412875"/>
            <a:ext cx="7924800" cy="4419600"/>
          </a:xfrm>
        </p:spPr>
        <p:txBody>
          <a:bodyPr/>
          <a:lstStyle/>
          <a:p>
            <a:pPr>
              <a:lnSpc>
                <a:spcPct val="80000"/>
              </a:lnSpc>
            </a:pPr>
            <a:r>
              <a:rPr lang="en-US" sz="2000" smtClean="0"/>
              <a:t>Rehau</a:t>
            </a:r>
          </a:p>
          <a:p>
            <a:pPr>
              <a:lnSpc>
                <a:spcPct val="80000"/>
              </a:lnSpc>
            </a:pPr>
            <a:r>
              <a:rPr lang="en-US" sz="2000" smtClean="0"/>
              <a:t>PPG</a:t>
            </a:r>
          </a:p>
          <a:p>
            <a:pPr>
              <a:lnSpc>
                <a:spcPct val="80000"/>
              </a:lnSpc>
            </a:pPr>
            <a:r>
              <a:rPr lang="en-US" sz="2000" smtClean="0"/>
              <a:t>Novatech</a:t>
            </a:r>
          </a:p>
          <a:p>
            <a:pPr>
              <a:lnSpc>
                <a:spcPct val="80000"/>
              </a:lnSpc>
            </a:pPr>
            <a:r>
              <a:rPr lang="en-US" sz="2000" smtClean="0"/>
              <a:t>Vision</a:t>
            </a:r>
          </a:p>
          <a:p>
            <a:pPr>
              <a:lnSpc>
                <a:spcPct val="80000"/>
              </a:lnSpc>
            </a:pPr>
            <a:r>
              <a:rPr lang="en-US" sz="2000" smtClean="0"/>
              <a:t>Masonite</a:t>
            </a:r>
          </a:p>
          <a:p>
            <a:pPr>
              <a:lnSpc>
                <a:spcPct val="80000"/>
              </a:lnSpc>
            </a:pPr>
            <a:r>
              <a:rPr lang="en-US" sz="2000" smtClean="0"/>
              <a:t>Guardian</a:t>
            </a:r>
          </a:p>
          <a:p>
            <a:pPr>
              <a:lnSpc>
                <a:spcPct val="80000"/>
              </a:lnSpc>
            </a:pPr>
            <a:r>
              <a:rPr lang="en-US" sz="2000" smtClean="0"/>
              <a:t>Roto</a:t>
            </a:r>
          </a:p>
          <a:p>
            <a:pPr>
              <a:lnSpc>
                <a:spcPct val="80000"/>
              </a:lnSpc>
            </a:pPr>
            <a:r>
              <a:rPr lang="en-US" sz="2000" smtClean="0"/>
              <a:t>Truth</a:t>
            </a:r>
          </a:p>
          <a:p>
            <a:pPr>
              <a:lnSpc>
                <a:spcPct val="80000"/>
              </a:lnSpc>
              <a:buFont typeface="Wingdings" pitchFamily="2" charset="2"/>
              <a:buNone/>
            </a:pPr>
            <a:endParaRPr lang="en-US" sz="2000" smtClean="0"/>
          </a:p>
          <a:p>
            <a:pPr>
              <a:lnSpc>
                <a:spcPct val="80000"/>
              </a:lnSpc>
              <a:buFont typeface="Wingdings" pitchFamily="2" charset="2"/>
              <a:buNone/>
            </a:pPr>
            <a:endParaRPr lang="en-US" sz="2000" smtClean="0"/>
          </a:p>
          <a:p>
            <a:pPr>
              <a:lnSpc>
                <a:spcPct val="80000"/>
              </a:lnSpc>
              <a:buFont typeface="Wingdings" pitchFamily="2" charset="2"/>
              <a:buNone/>
            </a:pPr>
            <a:endParaRPr lang="en-US" sz="2000" smtClean="0"/>
          </a:p>
        </p:txBody>
      </p:sp>
      <p:sp>
        <p:nvSpPr>
          <p:cNvPr id="38915"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Supplier Partners</a:t>
            </a:r>
          </a:p>
        </p:txBody>
      </p:sp>
      <p:pic>
        <p:nvPicPr>
          <p:cNvPr id="38916" name="Picture 5"/>
          <p:cNvPicPr>
            <a:picLocks noChangeAspect="1" noChangeArrowheads="1"/>
          </p:cNvPicPr>
          <p:nvPr/>
        </p:nvPicPr>
        <p:blipFill>
          <a:blip r:embed="rId3"/>
          <a:srcRect/>
          <a:stretch>
            <a:fillRect/>
          </a:stretch>
        </p:blipFill>
        <p:spPr bwMode="auto">
          <a:xfrm>
            <a:off x="2987675" y="3357563"/>
            <a:ext cx="2066925" cy="419100"/>
          </a:xfrm>
          <a:prstGeom prst="rect">
            <a:avLst/>
          </a:prstGeom>
          <a:noFill/>
          <a:ln w="9525" algn="ctr">
            <a:noFill/>
            <a:miter lim="800000"/>
            <a:headEnd/>
            <a:tailEnd/>
          </a:ln>
        </p:spPr>
      </p:pic>
      <p:pic>
        <p:nvPicPr>
          <p:cNvPr id="38917" name="Picture 6"/>
          <p:cNvPicPr>
            <a:picLocks noChangeAspect="1" noChangeArrowheads="1"/>
          </p:cNvPicPr>
          <p:nvPr/>
        </p:nvPicPr>
        <p:blipFill>
          <a:blip r:embed="rId4"/>
          <a:srcRect/>
          <a:stretch>
            <a:fillRect/>
          </a:stretch>
        </p:blipFill>
        <p:spPr bwMode="auto">
          <a:xfrm>
            <a:off x="5435600" y="2420938"/>
            <a:ext cx="1985963" cy="563562"/>
          </a:xfrm>
          <a:prstGeom prst="rect">
            <a:avLst/>
          </a:prstGeom>
          <a:noFill/>
          <a:ln w="9525" algn="ctr">
            <a:noFill/>
            <a:miter lim="800000"/>
            <a:headEnd/>
            <a:tailEnd/>
          </a:ln>
        </p:spPr>
      </p:pic>
      <p:pic>
        <p:nvPicPr>
          <p:cNvPr id="38918" name="Picture 7"/>
          <p:cNvPicPr>
            <a:picLocks noChangeAspect="1" noChangeArrowheads="1"/>
          </p:cNvPicPr>
          <p:nvPr/>
        </p:nvPicPr>
        <p:blipFill>
          <a:blip r:embed="rId5"/>
          <a:srcRect/>
          <a:stretch>
            <a:fillRect/>
          </a:stretch>
        </p:blipFill>
        <p:spPr bwMode="auto">
          <a:xfrm>
            <a:off x="2987675" y="1700213"/>
            <a:ext cx="2033588" cy="652462"/>
          </a:xfrm>
          <a:prstGeom prst="rect">
            <a:avLst/>
          </a:prstGeom>
          <a:noFill/>
          <a:ln w="9525" algn="ctr">
            <a:noFill/>
            <a:miter lim="800000"/>
            <a:headEnd/>
            <a:tailEnd/>
          </a:ln>
        </p:spPr>
      </p:pic>
      <p:pic>
        <p:nvPicPr>
          <p:cNvPr id="38919" name="Picture 9"/>
          <p:cNvPicPr>
            <a:picLocks noChangeAspect="1" noChangeArrowheads="1"/>
          </p:cNvPicPr>
          <p:nvPr/>
        </p:nvPicPr>
        <p:blipFill>
          <a:blip r:embed="rId6"/>
          <a:srcRect/>
          <a:stretch>
            <a:fillRect/>
          </a:stretch>
        </p:blipFill>
        <p:spPr bwMode="auto">
          <a:xfrm>
            <a:off x="4243388" y="5229225"/>
            <a:ext cx="2633662" cy="792163"/>
          </a:xfrm>
          <a:prstGeom prst="rect">
            <a:avLst/>
          </a:prstGeom>
          <a:noFill/>
          <a:ln w="9525" algn="ctr">
            <a:noFill/>
            <a:miter lim="800000"/>
            <a:headEnd/>
            <a:tailEnd/>
          </a:ln>
        </p:spPr>
      </p:pic>
      <p:pic>
        <p:nvPicPr>
          <p:cNvPr id="38920" name="Picture 10"/>
          <p:cNvPicPr>
            <a:picLocks noChangeAspect="1" noChangeArrowheads="1"/>
          </p:cNvPicPr>
          <p:nvPr/>
        </p:nvPicPr>
        <p:blipFill>
          <a:blip r:embed="rId7"/>
          <a:srcRect/>
          <a:stretch>
            <a:fillRect/>
          </a:stretch>
        </p:blipFill>
        <p:spPr bwMode="auto">
          <a:xfrm>
            <a:off x="5741988" y="3429000"/>
            <a:ext cx="1493837" cy="1217613"/>
          </a:xfrm>
          <a:prstGeom prst="rect">
            <a:avLst/>
          </a:prstGeom>
          <a:noFill/>
          <a:ln w="9525" algn="ctr">
            <a:noFill/>
            <a:miter lim="800000"/>
            <a:headEnd/>
            <a:tailEnd/>
          </a:ln>
        </p:spPr>
      </p:pic>
      <p:pic>
        <p:nvPicPr>
          <p:cNvPr id="38921" name="Picture 2"/>
          <p:cNvPicPr>
            <a:picLocks noChangeAspect="1" noChangeArrowheads="1"/>
          </p:cNvPicPr>
          <p:nvPr/>
        </p:nvPicPr>
        <p:blipFill>
          <a:blip r:embed="rId8"/>
          <a:srcRect/>
          <a:stretch>
            <a:fillRect/>
          </a:stretch>
        </p:blipFill>
        <p:spPr bwMode="auto">
          <a:xfrm>
            <a:off x="6659563" y="1341438"/>
            <a:ext cx="1333500" cy="847725"/>
          </a:xfrm>
          <a:prstGeom prst="rect">
            <a:avLst/>
          </a:prstGeom>
          <a:noFill/>
          <a:ln w="9525">
            <a:noFill/>
            <a:miter lim="800000"/>
            <a:headEnd/>
            <a:tailEnd/>
          </a:ln>
        </p:spPr>
      </p:pic>
      <p:pic>
        <p:nvPicPr>
          <p:cNvPr id="38922" name="Picture 11" descr="Roto Frank AG">
            <a:hlinkClick r:id="rId9"/>
          </p:cNvPr>
          <p:cNvPicPr>
            <a:picLocks noChangeAspect="1" noChangeArrowheads="1"/>
          </p:cNvPicPr>
          <p:nvPr/>
        </p:nvPicPr>
        <p:blipFill>
          <a:blip r:embed="rId10"/>
          <a:srcRect/>
          <a:stretch>
            <a:fillRect/>
          </a:stretch>
        </p:blipFill>
        <p:spPr bwMode="auto">
          <a:xfrm>
            <a:off x="2627313" y="4084638"/>
            <a:ext cx="2089150" cy="857250"/>
          </a:xfrm>
          <a:prstGeom prst="rect">
            <a:avLst/>
          </a:prstGeom>
          <a:noFill/>
          <a:ln w="9525">
            <a:noFill/>
            <a:miter lim="800000"/>
            <a:headEnd/>
            <a:tailEnd/>
          </a:ln>
        </p:spPr>
      </p:pic>
      <p:pic>
        <p:nvPicPr>
          <p:cNvPr id="38923" name="Picture 12" descr="truth-logo-01">
            <a:hlinkClick r:id="rId11" tooltip="Truth Hardware - Home"/>
          </p:cNvPr>
          <p:cNvPicPr>
            <a:picLocks noChangeAspect="1" noChangeArrowheads="1"/>
          </p:cNvPicPr>
          <p:nvPr/>
        </p:nvPicPr>
        <p:blipFill>
          <a:blip r:embed="rId12"/>
          <a:srcRect/>
          <a:stretch>
            <a:fillRect/>
          </a:stretch>
        </p:blipFill>
        <p:spPr bwMode="auto">
          <a:xfrm>
            <a:off x="1042988" y="5275263"/>
            <a:ext cx="2590800" cy="5302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539750" y="476250"/>
            <a:ext cx="8015288" cy="914400"/>
          </a:xfrm>
        </p:spPr>
        <p:txBody>
          <a:bodyPr/>
          <a:lstStyle/>
          <a:p>
            <a:r>
              <a:rPr lang="en-US" smtClean="0"/>
              <a:t>Our Commitment to Safety</a:t>
            </a:r>
          </a:p>
        </p:txBody>
      </p:sp>
      <p:sp>
        <p:nvSpPr>
          <p:cNvPr id="40962" name="Rectangle 3"/>
          <p:cNvSpPr>
            <a:spLocks noGrp="1" noChangeArrowheads="1"/>
          </p:cNvSpPr>
          <p:nvPr>
            <p:ph type="body" idx="4294967295"/>
          </p:nvPr>
        </p:nvSpPr>
        <p:spPr>
          <a:xfrm>
            <a:off x="611188" y="1412875"/>
            <a:ext cx="7924800" cy="4419600"/>
          </a:xfrm>
        </p:spPr>
        <p:txBody>
          <a:bodyPr/>
          <a:lstStyle/>
          <a:p>
            <a:pPr>
              <a:lnSpc>
                <a:spcPct val="80000"/>
              </a:lnSpc>
            </a:pPr>
            <a:r>
              <a:rPr lang="en-US" sz="2000" smtClean="0"/>
              <a:t>As an employer, Kohltech is responsible for the health and safety of our employees.  </a:t>
            </a:r>
          </a:p>
          <a:p>
            <a:pPr>
              <a:lnSpc>
                <a:spcPct val="80000"/>
              </a:lnSpc>
            </a:pPr>
            <a:endParaRPr lang="en-US" sz="2000" smtClean="0"/>
          </a:p>
          <a:p>
            <a:pPr>
              <a:lnSpc>
                <a:spcPct val="80000"/>
              </a:lnSpc>
            </a:pPr>
            <a:r>
              <a:rPr lang="en-US" sz="2000" smtClean="0"/>
              <a:t>Kohltech makes every effort to provide a healthy and safe work environment.  </a:t>
            </a:r>
          </a:p>
          <a:p>
            <a:pPr>
              <a:lnSpc>
                <a:spcPct val="80000"/>
              </a:lnSpc>
            </a:pPr>
            <a:endParaRPr lang="en-US" sz="2000" smtClean="0"/>
          </a:p>
          <a:p>
            <a:pPr>
              <a:lnSpc>
                <a:spcPct val="80000"/>
              </a:lnSpc>
            </a:pPr>
            <a:r>
              <a:rPr lang="en-US" sz="2000" smtClean="0"/>
              <a:t>We are dedicated to the objective of eliminating the possibility of injury and illness.</a:t>
            </a:r>
          </a:p>
          <a:p>
            <a:pPr>
              <a:lnSpc>
                <a:spcPct val="80000"/>
              </a:lnSpc>
            </a:pPr>
            <a:endParaRPr lang="en-US" sz="2000" smtClean="0"/>
          </a:p>
          <a:p>
            <a:pPr>
              <a:lnSpc>
                <a:spcPct val="80000"/>
              </a:lnSpc>
            </a:pPr>
            <a:r>
              <a:rPr lang="en-US" sz="2000" smtClean="0"/>
              <a:t>In 2015 we were awarded the Mainstay Safety Transformation Award</a:t>
            </a:r>
          </a:p>
        </p:txBody>
      </p:sp>
      <p:sp>
        <p:nvSpPr>
          <p:cNvPr id="40963" name="Text Box 4"/>
          <p:cNvSpPr txBox="1">
            <a:spLocks noChangeArrowheads="1"/>
          </p:cNvSpPr>
          <p:nvPr/>
        </p:nvSpPr>
        <p:spPr bwMode="auto">
          <a:xfrm>
            <a:off x="5724525" y="44450"/>
            <a:ext cx="3240088"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Commitment to Safety</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idx="4294967295"/>
          </p:nvPr>
        </p:nvSpPr>
        <p:spPr>
          <a:xfrm>
            <a:off x="611188" y="620713"/>
            <a:ext cx="8015287" cy="914400"/>
          </a:xfrm>
        </p:spPr>
        <p:txBody>
          <a:bodyPr/>
          <a:lstStyle/>
          <a:p>
            <a:r>
              <a:rPr lang="en-US" smtClean="0"/>
              <a:t>Table of Contents</a:t>
            </a:r>
          </a:p>
        </p:txBody>
      </p:sp>
      <p:sp>
        <p:nvSpPr>
          <p:cNvPr id="6146" name="Rectangle 3"/>
          <p:cNvSpPr>
            <a:spLocks noGrp="1" noChangeArrowheads="1"/>
          </p:cNvSpPr>
          <p:nvPr>
            <p:ph type="body" idx="4294967295"/>
          </p:nvPr>
        </p:nvSpPr>
        <p:spPr>
          <a:xfrm>
            <a:off x="611188" y="1628775"/>
            <a:ext cx="7924800" cy="4419600"/>
          </a:xfrm>
        </p:spPr>
        <p:txBody>
          <a:bodyPr/>
          <a:lstStyle/>
          <a:p>
            <a:r>
              <a:rPr lang="en-US" sz="2000" smtClean="0"/>
              <a:t>Company History</a:t>
            </a:r>
          </a:p>
          <a:p>
            <a:r>
              <a:rPr lang="en-US" sz="2000" smtClean="0"/>
              <a:t>Our Brand</a:t>
            </a:r>
          </a:p>
          <a:p>
            <a:r>
              <a:rPr lang="en-US" sz="2000" smtClean="0"/>
              <a:t>Our Vision</a:t>
            </a:r>
          </a:p>
          <a:p>
            <a:r>
              <a:rPr lang="en-US" sz="2000" smtClean="0"/>
              <a:t>Our Core Values</a:t>
            </a:r>
          </a:p>
          <a:p>
            <a:r>
              <a:rPr lang="en-US" sz="2000" smtClean="0"/>
              <a:t>Our Creed</a:t>
            </a:r>
          </a:p>
          <a:p>
            <a:r>
              <a:rPr lang="en-US" sz="2000" smtClean="0"/>
              <a:t>Our Supplier Partners</a:t>
            </a:r>
          </a:p>
          <a:p>
            <a:r>
              <a:rPr lang="en-US" sz="2000" smtClean="0"/>
              <a:t>Our Commitment to Safety</a:t>
            </a:r>
          </a:p>
          <a:p>
            <a:r>
              <a:rPr lang="en-US" sz="2000" smtClean="0"/>
              <a:t>Our Clearly Green Commitment</a:t>
            </a:r>
          </a:p>
          <a:p>
            <a:r>
              <a:rPr lang="en-US" sz="2000" smtClean="0"/>
              <a:t>Our Commitment to our Community</a:t>
            </a:r>
          </a:p>
          <a:p>
            <a:pPr>
              <a:buFont typeface="Wingdings" pitchFamily="2" charset="2"/>
              <a:buNone/>
            </a:pPr>
            <a:endParaRPr lang="en-US" sz="2000" smtClean="0"/>
          </a:p>
        </p:txBody>
      </p:sp>
      <p:sp>
        <p:nvSpPr>
          <p:cNvPr id="6147" name="Text Box 6"/>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Who We Are</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539750" y="476250"/>
            <a:ext cx="8015288" cy="914400"/>
          </a:xfrm>
        </p:spPr>
        <p:txBody>
          <a:bodyPr/>
          <a:lstStyle/>
          <a:p>
            <a:r>
              <a:rPr lang="en-US" smtClean="0"/>
              <a:t>Our Clearly Green Commitment </a:t>
            </a:r>
          </a:p>
        </p:txBody>
      </p:sp>
      <p:sp>
        <p:nvSpPr>
          <p:cNvPr id="43010" name="Rectangle 3"/>
          <p:cNvSpPr>
            <a:spLocks noGrp="1" noChangeArrowheads="1"/>
          </p:cNvSpPr>
          <p:nvPr>
            <p:ph type="body" idx="4294967295"/>
          </p:nvPr>
        </p:nvSpPr>
        <p:spPr>
          <a:xfrm>
            <a:off x="611188" y="1412875"/>
            <a:ext cx="7924800" cy="4419600"/>
          </a:xfrm>
        </p:spPr>
        <p:txBody>
          <a:bodyPr/>
          <a:lstStyle/>
          <a:p>
            <a:pPr>
              <a:lnSpc>
                <a:spcPct val="80000"/>
              </a:lnSpc>
              <a:buFont typeface="Wingdings" pitchFamily="2" charset="2"/>
              <a:buNone/>
            </a:pPr>
            <a:r>
              <a:rPr lang="en-US" sz="2000" smtClean="0"/>
              <a:t>     We all share one Earth, so it’s in everyone’s best interest to find ways to protect it.  </a:t>
            </a:r>
          </a:p>
          <a:p>
            <a:pPr>
              <a:lnSpc>
                <a:spcPct val="80000"/>
              </a:lnSpc>
              <a:buFont typeface="Wingdings" pitchFamily="2" charset="2"/>
              <a:buNone/>
            </a:pPr>
            <a:endParaRPr lang="en-US" sz="2000" smtClean="0"/>
          </a:p>
          <a:p>
            <a:pPr>
              <a:lnSpc>
                <a:spcPct val="80000"/>
              </a:lnSpc>
              <a:buFont typeface="Wingdings" pitchFamily="2" charset="2"/>
              <a:buNone/>
            </a:pPr>
            <a:r>
              <a:rPr lang="en-US" sz="2000" smtClean="0"/>
              <a:t>     That not only means producing energy-efficient windows and doors, it means producing them in responsible ways that reduce waste, conserve resources and minimize our impact on the environment.  </a:t>
            </a:r>
          </a:p>
          <a:p>
            <a:pPr>
              <a:lnSpc>
                <a:spcPct val="80000"/>
              </a:lnSpc>
            </a:pPr>
            <a:endParaRPr lang="en-US" sz="2000" smtClean="0"/>
          </a:p>
          <a:p>
            <a:pPr>
              <a:lnSpc>
                <a:spcPct val="80000"/>
              </a:lnSpc>
              <a:buFont typeface="Wingdings" pitchFamily="2" charset="2"/>
              <a:buNone/>
            </a:pPr>
            <a:r>
              <a:rPr lang="en-US" sz="2000" smtClean="0"/>
              <a:t>     Clearly Green is our commitment as a company to do everything we can to operate in a responsible and sustainable manner.  </a:t>
            </a:r>
          </a:p>
          <a:p>
            <a:pPr>
              <a:lnSpc>
                <a:spcPct val="80000"/>
              </a:lnSpc>
              <a:buFont typeface="Wingdings" pitchFamily="2" charset="2"/>
              <a:buNone/>
            </a:pPr>
            <a:endParaRPr lang="en-US" sz="2000" smtClean="0"/>
          </a:p>
        </p:txBody>
      </p:sp>
      <p:sp>
        <p:nvSpPr>
          <p:cNvPr id="43011" name="Text Box 4"/>
          <p:cNvSpPr txBox="1">
            <a:spLocks noChangeArrowheads="1"/>
          </p:cNvSpPr>
          <p:nvPr/>
        </p:nvSpPr>
        <p:spPr bwMode="auto">
          <a:xfrm>
            <a:off x="5940425" y="44450"/>
            <a:ext cx="3024188"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Clearly Green</a:t>
            </a:r>
          </a:p>
        </p:txBody>
      </p:sp>
      <p:pic>
        <p:nvPicPr>
          <p:cNvPr id="43012" name="Picture 2" descr="I:\Ashley\Green Team\logo\FINAL Clearly Green.jpg"/>
          <p:cNvPicPr>
            <a:picLocks noChangeAspect="1" noChangeArrowheads="1"/>
          </p:cNvPicPr>
          <p:nvPr/>
        </p:nvPicPr>
        <p:blipFill>
          <a:blip r:embed="rId3"/>
          <a:srcRect/>
          <a:stretch>
            <a:fillRect/>
          </a:stretch>
        </p:blipFill>
        <p:spPr bwMode="auto">
          <a:xfrm>
            <a:off x="2700338" y="4292600"/>
            <a:ext cx="3644900" cy="14668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539750" y="476250"/>
            <a:ext cx="8015288" cy="914400"/>
          </a:xfrm>
        </p:spPr>
        <p:txBody>
          <a:bodyPr/>
          <a:lstStyle/>
          <a:p>
            <a:r>
              <a:rPr lang="en-US" sz="3600" smtClean="0"/>
              <a:t>Our Commitment to our Community </a:t>
            </a:r>
            <a:endParaRPr lang="en-US" smtClean="0"/>
          </a:p>
        </p:txBody>
      </p:sp>
      <p:sp>
        <p:nvSpPr>
          <p:cNvPr id="45058" name="Rectangle 3"/>
          <p:cNvSpPr>
            <a:spLocks noGrp="1" noChangeArrowheads="1"/>
          </p:cNvSpPr>
          <p:nvPr>
            <p:ph type="body" idx="4294967295"/>
          </p:nvPr>
        </p:nvSpPr>
        <p:spPr>
          <a:xfrm>
            <a:off x="611188" y="1412875"/>
            <a:ext cx="7924800" cy="4419600"/>
          </a:xfrm>
        </p:spPr>
        <p:txBody>
          <a:bodyPr/>
          <a:lstStyle/>
          <a:p>
            <a:pPr lvl="1"/>
            <a:r>
              <a:rPr lang="en-US" sz="2400" smtClean="0"/>
              <a:t>Supporter of numerous organizations throughout Canada</a:t>
            </a:r>
          </a:p>
          <a:p>
            <a:pPr lvl="1"/>
            <a:r>
              <a:rPr lang="en-US" sz="2400" smtClean="0"/>
              <a:t>We believe in giving back to our community.</a:t>
            </a:r>
          </a:p>
        </p:txBody>
      </p:sp>
      <p:sp>
        <p:nvSpPr>
          <p:cNvPr id="45059"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Community</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539750" y="476250"/>
            <a:ext cx="8015288" cy="914400"/>
          </a:xfrm>
        </p:spPr>
        <p:txBody>
          <a:bodyPr/>
          <a:lstStyle/>
          <a:p>
            <a:r>
              <a:rPr lang="en-US" sz="3600" smtClean="0"/>
              <a:t>Our Commitment to our Community </a:t>
            </a:r>
            <a:endParaRPr lang="en-US" smtClean="0"/>
          </a:p>
        </p:txBody>
      </p:sp>
      <p:sp>
        <p:nvSpPr>
          <p:cNvPr id="47106" name="Rectangle 3"/>
          <p:cNvSpPr>
            <a:spLocks noGrp="1" noChangeArrowheads="1"/>
          </p:cNvSpPr>
          <p:nvPr>
            <p:ph type="body" idx="4294967295"/>
          </p:nvPr>
        </p:nvSpPr>
        <p:spPr>
          <a:xfrm>
            <a:off x="611188" y="1412875"/>
            <a:ext cx="7924800" cy="4419600"/>
          </a:xfrm>
        </p:spPr>
        <p:txBody>
          <a:bodyPr/>
          <a:lstStyle/>
          <a:p>
            <a:pPr lvl="1"/>
            <a:r>
              <a:rPr lang="en-US" sz="2400" smtClean="0"/>
              <a:t>Colchester East Hants Health Centre Foundation</a:t>
            </a:r>
            <a:endParaRPr lang="en-US" sz="3600" smtClean="0"/>
          </a:p>
          <a:p>
            <a:pPr lvl="1"/>
            <a:r>
              <a:rPr lang="en-US" sz="2400" smtClean="0"/>
              <a:t>Ignite the Spirit Campaign for Civic Centre Project</a:t>
            </a:r>
            <a:endParaRPr lang="en-US" sz="3600" smtClean="0"/>
          </a:p>
          <a:p>
            <a:pPr lvl="1"/>
            <a:r>
              <a:rPr lang="en-US" sz="2400" smtClean="0"/>
              <a:t>Colchester Community Workshop Foundation</a:t>
            </a:r>
            <a:endParaRPr lang="en-US" sz="3600" smtClean="0"/>
          </a:p>
          <a:p>
            <a:pPr lvl="1"/>
            <a:r>
              <a:rPr lang="en-US" sz="2400" smtClean="0"/>
              <a:t>Relay for Life</a:t>
            </a:r>
            <a:endParaRPr lang="en-US" sz="3600" smtClean="0"/>
          </a:p>
          <a:p>
            <a:pPr lvl="1"/>
            <a:r>
              <a:rPr lang="en-US" sz="2400" smtClean="0"/>
              <a:t>Feed Nova Scotia </a:t>
            </a:r>
            <a:endParaRPr lang="en-US" sz="3600" smtClean="0"/>
          </a:p>
          <a:p>
            <a:pPr lvl="1"/>
            <a:r>
              <a:rPr lang="en-US" sz="2400" smtClean="0"/>
              <a:t>Scholarships/Bursaries</a:t>
            </a:r>
            <a:endParaRPr lang="en-US" sz="3600" smtClean="0"/>
          </a:p>
          <a:p>
            <a:pPr lvl="1"/>
            <a:r>
              <a:rPr lang="en-US" sz="2400" smtClean="0"/>
              <a:t>Support for employees in need</a:t>
            </a:r>
            <a:endParaRPr lang="en-US" sz="3600" smtClean="0"/>
          </a:p>
          <a:p>
            <a:pPr lvl="1"/>
            <a:r>
              <a:rPr lang="en-US" sz="2400" smtClean="0"/>
              <a:t>Support for employee extra curricular activities</a:t>
            </a:r>
            <a:endParaRPr lang="en-US" sz="3600" smtClean="0"/>
          </a:p>
        </p:txBody>
      </p:sp>
      <p:sp>
        <p:nvSpPr>
          <p:cNvPr id="47107"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Community</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539750" y="476250"/>
            <a:ext cx="8015288" cy="914400"/>
          </a:xfrm>
        </p:spPr>
        <p:txBody>
          <a:bodyPr/>
          <a:lstStyle/>
          <a:p>
            <a:r>
              <a:rPr lang="en-US" sz="3600" smtClean="0"/>
              <a:t>Our Commitment to our Community </a:t>
            </a:r>
            <a:endParaRPr lang="en-US" smtClean="0"/>
          </a:p>
        </p:txBody>
      </p:sp>
      <p:sp>
        <p:nvSpPr>
          <p:cNvPr id="48130" name="Rectangle 3"/>
          <p:cNvSpPr>
            <a:spLocks noGrp="1" noChangeArrowheads="1"/>
          </p:cNvSpPr>
          <p:nvPr>
            <p:ph type="body" idx="4294967295"/>
          </p:nvPr>
        </p:nvSpPr>
        <p:spPr>
          <a:xfrm>
            <a:off x="611188" y="1412875"/>
            <a:ext cx="7924800" cy="4419600"/>
          </a:xfrm>
        </p:spPr>
        <p:txBody>
          <a:bodyPr/>
          <a:lstStyle/>
          <a:p>
            <a:pPr lvl="1"/>
            <a:r>
              <a:rPr lang="en-US" sz="1800" smtClean="0"/>
              <a:t>Major sponsor for IWK Great Big Dig plus recycling donation</a:t>
            </a:r>
            <a:endParaRPr lang="en-US" smtClean="0"/>
          </a:p>
          <a:p>
            <a:pPr lvl="1"/>
            <a:r>
              <a:rPr lang="en-US" sz="1800" smtClean="0"/>
              <a:t>Major sponsor for NS Hearing and Speech Foundation Golf Fundraiser</a:t>
            </a:r>
            <a:endParaRPr lang="en-US" smtClean="0"/>
          </a:p>
          <a:p>
            <a:pPr lvl="1"/>
            <a:r>
              <a:rPr lang="en-US" sz="1800" smtClean="0"/>
              <a:t>Junior Achievement of Nova Scotia</a:t>
            </a:r>
            <a:endParaRPr lang="en-US" smtClean="0"/>
          </a:p>
          <a:p>
            <a:pPr lvl="1"/>
            <a:r>
              <a:rPr lang="en-US" sz="1800" smtClean="0"/>
              <a:t>Healing and Cancer Foundation</a:t>
            </a:r>
            <a:endParaRPr lang="en-US" smtClean="0"/>
          </a:p>
          <a:p>
            <a:pPr lvl="1"/>
            <a:r>
              <a:rPr lang="en-US" sz="1800" smtClean="0"/>
              <a:t>Festival of Trees, Mental Health Association of Nova Scotia</a:t>
            </a:r>
            <a:endParaRPr lang="en-US" smtClean="0"/>
          </a:p>
          <a:p>
            <a:pPr lvl="1"/>
            <a:r>
              <a:rPr lang="en-US" sz="1800" smtClean="0"/>
              <a:t>Eco-action Centre Garden Party</a:t>
            </a:r>
            <a:endParaRPr lang="en-US" smtClean="0"/>
          </a:p>
          <a:p>
            <a:pPr lvl="1"/>
            <a:r>
              <a:rPr lang="en-US" sz="1800" smtClean="0"/>
              <a:t>Children’s Clean Air Network</a:t>
            </a:r>
            <a:endParaRPr lang="en-US" smtClean="0"/>
          </a:p>
          <a:p>
            <a:pPr lvl="1"/>
            <a:r>
              <a:rPr lang="en-US" sz="1800" smtClean="0"/>
              <a:t>Grand Day Event for Cobequid</a:t>
            </a:r>
            <a:endParaRPr lang="en-US" smtClean="0"/>
          </a:p>
          <a:p>
            <a:pPr lvl="1"/>
            <a:r>
              <a:rPr lang="en-US" sz="1800" smtClean="0"/>
              <a:t>Others:  Heart and Stroke Foundation, Alzheimer Society,  Ronald McDonald House, Big Brothers/Big Sisters, Canadian Cancer Society</a:t>
            </a:r>
            <a:endParaRPr lang="en-US" smtClean="0"/>
          </a:p>
          <a:p>
            <a:pPr>
              <a:lnSpc>
                <a:spcPct val="80000"/>
              </a:lnSpc>
            </a:pPr>
            <a:endParaRPr lang="en-US" sz="1400" smtClean="0"/>
          </a:p>
          <a:p>
            <a:pPr lvl="1"/>
            <a:endParaRPr lang="en-US" sz="2400" smtClean="0"/>
          </a:p>
        </p:txBody>
      </p:sp>
      <p:sp>
        <p:nvSpPr>
          <p:cNvPr id="48131" name="Text Box 4"/>
          <p:cNvSpPr txBox="1">
            <a:spLocks noChangeArrowheads="1"/>
          </p:cNvSpPr>
          <p:nvPr/>
        </p:nvSpPr>
        <p:spPr bwMode="auto">
          <a:xfrm>
            <a:off x="6084888" y="44450"/>
            <a:ext cx="2879725" cy="400050"/>
          </a:xfrm>
          <a:prstGeom prst="rect">
            <a:avLst/>
          </a:prstGeom>
          <a:noFill/>
          <a:ln w="9525" algn="ctr">
            <a:noFill/>
            <a:miter lim="800000"/>
            <a:headEnd/>
            <a:tailEnd/>
          </a:ln>
        </p:spPr>
        <p:txBody>
          <a:bodyPr>
            <a:spAutoFit/>
          </a:bodyPr>
          <a:lstStyle/>
          <a:p>
            <a:pPr algn="r">
              <a:spcBef>
                <a:spcPct val="50000"/>
              </a:spcBef>
            </a:pPr>
            <a:r>
              <a:rPr lang="en-US" sz="2000">
                <a:solidFill>
                  <a:schemeClr val="bg1"/>
                </a:solidFill>
                <a:latin typeface="Times New Roman" pitchFamily="18" charset="0"/>
                <a:cs typeface="Times New Roman" pitchFamily="18" charset="0"/>
              </a:rPr>
              <a:t>Our Community</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ctrTitle"/>
          </p:nvPr>
        </p:nvSpPr>
        <p:spPr/>
        <p:txBody>
          <a:bodyPr/>
          <a:lstStyle/>
          <a:p>
            <a:pPr algn="ctr"/>
            <a:r>
              <a:rPr lang="en-US" smtClean="0"/>
              <a:t>Questions???</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algn="ctr"/>
            <a:endParaRPr lang="en-US"/>
          </a:p>
        </p:txBody>
      </p:sp>
      <p:grpSp>
        <p:nvGrpSpPr>
          <p:cNvPr id="8194" name="Group 1"/>
          <p:cNvGrpSpPr>
            <a:grpSpLocks noChangeAspect="1"/>
          </p:cNvGrpSpPr>
          <p:nvPr/>
        </p:nvGrpSpPr>
        <p:grpSpPr bwMode="auto">
          <a:xfrm>
            <a:off x="0" y="765175"/>
            <a:ext cx="9144000" cy="5184775"/>
            <a:chOff x="4273" y="3771"/>
            <a:chExt cx="7150" cy="4505"/>
          </a:xfrm>
        </p:grpSpPr>
        <p:sp>
          <p:nvSpPr>
            <p:cNvPr id="8196" name="AutoShape 22"/>
            <p:cNvSpPr>
              <a:spLocks noChangeAspect="1" noChangeArrowheads="1" noTextEdit="1"/>
            </p:cNvSpPr>
            <p:nvPr/>
          </p:nvSpPr>
          <p:spPr bwMode="auto">
            <a:xfrm>
              <a:off x="4273" y="3771"/>
              <a:ext cx="7150" cy="4505"/>
            </a:xfrm>
            <a:prstGeom prst="rect">
              <a:avLst/>
            </a:prstGeom>
            <a:gradFill rotWithShape="1">
              <a:gsLst>
                <a:gs pos="0">
                  <a:srgbClr val="07335C"/>
                </a:gs>
                <a:gs pos="50000">
                  <a:srgbClr val="0F6FC6"/>
                </a:gs>
                <a:gs pos="100000">
                  <a:srgbClr val="07335C"/>
                </a:gs>
              </a:gsLst>
              <a:lin ang="5400000" scaled="1"/>
            </a:gradFill>
            <a:ln w="38100">
              <a:solidFill>
                <a:srgbClr val="F2F2F2"/>
              </a:solidFill>
              <a:miter lim="800000"/>
              <a:headEnd/>
              <a:tailEnd/>
            </a:ln>
          </p:spPr>
          <p:txBody>
            <a:bodyPr/>
            <a:lstStyle/>
            <a:p>
              <a:endParaRPr lang="en-US"/>
            </a:p>
          </p:txBody>
        </p:sp>
        <p:sp>
          <p:nvSpPr>
            <p:cNvPr id="8197" name="Text Box 21"/>
            <p:cNvSpPr txBox="1">
              <a:spLocks noChangeArrowheads="1"/>
            </p:cNvSpPr>
            <p:nvPr/>
          </p:nvSpPr>
          <p:spPr bwMode="auto">
            <a:xfrm>
              <a:off x="4615" y="7111"/>
              <a:ext cx="585" cy="335"/>
            </a:xfrm>
            <a:prstGeom prst="rect">
              <a:avLst/>
            </a:prstGeom>
            <a:noFill/>
            <a:ln w="9525">
              <a:noFill/>
              <a:miter lim="800000"/>
              <a:headEnd/>
              <a:tailEnd/>
            </a:ln>
          </p:spPr>
          <p:txBody>
            <a:bodyPr/>
            <a:lstStyle/>
            <a:p>
              <a:pPr algn="ctr" eaLnBrk="0" hangingPunct="0"/>
              <a:r>
                <a:rPr lang="en-US" sz="1800">
                  <a:solidFill>
                    <a:srgbClr val="F2F2F2"/>
                  </a:solidFill>
                  <a:ea typeface="Constantia" pitchFamily="18" charset="0"/>
                  <a:cs typeface="Times New Roman" pitchFamily="18" charset="0"/>
                </a:rPr>
                <a:t>1977</a:t>
              </a:r>
              <a:endParaRPr lang="en-US">
                <a:ea typeface="Constantia" pitchFamily="18" charset="0"/>
                <a:cs typeface="Times New Roman" pitchFamily="18" charset="0"/>
              </a:endParaRPr>
            </a:p>
          </p:txBody>
        </p:sp>
        <p:sp>
          <p:nvSpPr>
            <p:cNvPr id="8198" name="Text Box 20"/>
            <p:cNvSpPr txBox="1">
              <a:spLocks noChangeArrowheads="1"/>
            </p:cNvSpPr>
            <p:nvPr/>
          </p:nvSpPr>
          <p:spPr bwMode="auto">
            <a:xfrm>
              <a:off x="10198" y="7111"/>
              <a:ext cx="651" cy="335"/>
            </a:xfrm>
            <a:prstGeom prst="rect">
              <a:avLst/>
            </a:prstGeom>
            <a:noFill/>
            <a:ln w="9525">
              <a:noFill/>
              <a:miter lim="800000"/>
              <a:headEnd/>
              <a:tailEnd/>
            </a:ln>
          </p:spPr>
          <p:txBody>
            <a:bodyPr/>
            <a:lstStyle/>
            <a:p>
              <a:pPr algn="ctr" eaLnBrk="0" hangingPunct="0"/>
              <a:r>
                <a:rPr lang="en-US" sz="1800">
                  <a:solidFill>
                    <a:srgbClr val="F2F2F2"/>
                  </a:solidFill>
                  <a:ea typeface="Constantia" pitchFamily="18" charset="0"/>
                  <a:cs typeface="Times New Roman" pitchFamily="18" charset="0"/>
                </a:rPr>
                <a:t>2014</a:t>
              </a:r>
              <a:endParaRPr lang="en-US" sz="900">
                <a:ea typeface="Constantia" pitchFamily="18" charset="0"/>
                <a:cs typeface="Times New Roman" pitchFamily="18" charset="0"/>
              </a:endParaRPr>
            </a:p>
            <a:p>
              <a:pPr eaLnBrk="0" hangingPunct="0"/>
              <a:endParaRPr lang="en-US">
                <a:ea typeface="Constantia" pitchFamily="18" charset="0"/>
                <a:cs typeface="Times New Roman" pitchFamily="18" charset="0"/>
              </a:endParaRPr>
            </a:p>
          </p:txBody>
        </p:sp>
        <p:sp>
          <p:nvSpPr>
            <p:cNvPr id="8199" name="Text Box 19"/>
            <p:cNvSpPr txBox="1">
              <a:spLocks noChangeArrowheads="1"/>
            </p:cNvSpPr>
            <p:nvPr/>
          </p:nvSpPr>
          <p:spPr bwMode="auto">
            <a:xfrm>
              <a:off x="8057" y="7111"/>
              <a:ext cx="587" cy="335"/>
            </a:xfrm>
            <a:prstGeom prst="rect">
              <a:avLst/>
            </a:prstGeom>
            <a:noFill/>
            <a:ln w="9525">
              <a:noFill/>
              <a:miter lim="800000"/>
              <a:headEnd/>
              <a:tailEnd/>
            </a:ln>
          </p:spPr>
          <p:txBody>
            <a:bodyPr/>
            <a:lstStyle/>
            <a:p>
              <a:pPr algn="ctr" eaLnBrk="0" hangingPunct="0"/>
              <a:r>
                <a:rPr lang="en-US" sz="1800">
                  <a:solidFill>
                    <a:srgbClr val="F2F2F2"/>
                  </a:solidFill>
                  <a:ea typeface="Constantia" pitchFamily="18" charset="0"/>
                  <a:cs typeface="Times New Roman" pitchFamily="18" charset="0"/>
                </a:rPr>
                <a:t>2008</a:t>
              </a:r>
              <a:endParaRPr lang="en-US">
                <a:ea typeface="Constantia" pitchFamily="18" charset="0"/>
                <a:cs typeface="Times New Roman" pitchFamily="18" charset="0"/>
              </a:endParaRPr>
            </a:p>
          </p:txBody>
        </p:sp>
        <p:sp>
          <p:nvSpPr>
            <p:cNvPr id="8200" name="Text Box 18"/>
            <p:cNvSpPr txBox="1">
              <a:spLocks noChangeArrowheads="1"/>
            </p:cNvSpPr>
            <p:nvPr/>
          </p:nvSpPr>
          <p:spPr bwMode="auto">
            <a:xfrm>
              <a:off x="6701" y="7111"/>
              <a:ext cx="727" cy="389"/>
            </a:xfrm>
            <a:prstGeom prst="rect">
              <a:avLst/>
            </a:prstGeom>
            <a:noFill/>
            <a:ln w="9525">
              <a:noFill/>
              <a:miter lim="800000"/>
              <a:headEnd/>
              <a:tailEnd/>
            </a:ln>
          </p:spPr>
          <p:txBody>
            <a:bodyPr/>
            <a:lstStyle/>
            <a:p>
              <a:pPr algn="ctr" eaLnBrk="0" hangingPunct="0"/>
              <a:r>
                <a:rPr lang="en-US" sz="1800">
                  <a:solidFill>
                    <a:srgbClr val="F2F2F2"/>
                  </a:solidFill>
                  <a:ea typeface="Constantia" pitchFamily="18" charset="0"/>
                  <a:cs typeface="Times New Roman" pitchFamily="18" charset="0"/>
                </a:rPr>
                <a:t>2007</a:t>
              </a:r>
              <a:endParaRPr lang="en-US">
                <a:ea typeface="Constantia" pitchFamily="18" charset="0"/>
                <a:cs typeface="Times New Roman" pitchFamily="18" charset="0"/>
              </a:endParaRPr>
            </a:p>
          </p:txBody>
        </p:sp>
        <p:sp>
          <p:nvSpPr>
            <p:cNvPr id="8201" name="Text Box 17"/>
            <p:cNvSpPr txBox="1">
              <a:spLocks noChangeArrowheads="1"/>
            </p:cNvSpPr>
            <p:nvPr/>
          </p:nvSpPr>
          <p:spPr bwMode="auto">
            <a:xfrm>
              <a:off x="5539" y="7087"/>
              <a:ext cx="584" cy="359"/>
            </a:xfrm>
            <a:prstGeom prst="rect">
              <a:avLst/>
            </a:prstGeom>
            <a:noFill/>
            <a:ln w="9525">
              <a:noFill/>
              <a:miter lim="800000"/>
              <a:headEnd/>
              <a:tailEnd/>
            </a:ln>
          </p:spPr>
          <p:txBody>
            <a:bodyPr/>
            <a:lstStyle/>
            <a:p>
              <a:pPr algn="ctr" eaLnBrk="0" hangingPunct="0"/>
              <a:r>
                <a:rPr lang="en-US" sz="1800">
                  <a:solidFill>
                    <a:srgbClr val="F2F2F2"/>
                  </a:solidFill>
                  <a:ea typeface="Constantia" pitchFamily="18" charset="0"/>
                  <a:cs typeface="Times New Roman" pitchFamily="18" charset="0"/>
                </a:rPr>
                <a:t>1982</a:t>
              </a:r>
              <a:endParaRPr lang="en-US">
                <a:ea typeface="Constantia" pitchFamily="18" charset="0"/>
                <a:cs typeface="Times New Roman" pitchFamily="18" charset="0"/>
              </a:endParaRPr>
            </a:p>
          </p:txBody>
        </p:sp>
        <p:sp>
          <p:nvSpPr>
            <p:cNvPr id="8202" name="Text Box 16"/>
            <p:cNvSpPr txBox="1">
              <a:spLocks noChangeArrowheads="1"/>
            </p:cNvSpPr>
            <p:nvPr/>
          </p:nvSpPr>
          <p:spPr bwMode="auto">
            <a:xfrm>
              <a:off x="4383" y="4926"/>
              <a:ext cx="982" cy="921"/>
            </a:xfrm>
            <a:prstGeom prst="rect">
              <a:avLst/>
            </a:prstGeom>
            <a:noFill/>
            <a:ln w="9525">
              <a:noFill/>
              <a:miter lim="800000"/>
              <a:headEnd/>
              <a:tailEnd/>
            </a:ln>
          </p:spPr>
          <p:txBody>
            <a:bodyPr/>
            <a:lstStyle/>
            <a:p>
              <a:pPr algn="ctr" eaLnBrk="0" hangingPunct="0"/>
              <a:r>
                <a:rPr lang="en-US" sz="1100">
                  <a:solidFill>
                    <a:srgbClr val="F2F2F2"/>
                  </a:solidFill>
                  <a:ea typeface="Constantia" pitchFamily="18" charset="0"/>
                  <a:cs typeface="Times New Roman" pitchFamily="18" charset="0"/>
                </a:rPr>
                <a:t>Peter Kohler, P.Eng.  began the company manufacturing insulation.</a:t>
              </a:r>
              <a:endParaRPr lang="en-US">
                <a:ea typeface="Constantia" pitchFamily="18" charset="0"/>
                <a:cs typeface="Times New Roman" pitchFamily="18" charset="0"/>
              </a:endParaRPr>
            </a:p>
          </p:txBody>
        </p:sp>
        <p:sp>
          <p:nvSpPr>
            <p:cNvPr id="8203" name="Text Box 15"/>
            <p:cNvSpPr txBox="1">
              <a:spLocks noChangeArrowheads="1"/>
            </p:cNvSpPr>
            <p:nvPr/>
          </p:nvSpPr>
          <p:spPr bwMode="auto">
            <a:xfrm>
              <a:off x="4846" y="4109"/>
              <a:ext cx="4636" cy="1313"/>
            </a:xfrm>
            <a:prstGeom prst="rect">
              <a:avLst/>
            </a:prstGeom>
            <a:noFill/>
            <a:ln w="9525">
              <a:noFill/>
              <a:miter lim="800000"/>
              <a:headEnd/>
              <a:tailEnd/>
            </a:ln>
          </p:spPr>
          <p:txBody>
            <a:bodyPr/>
            <a:lstStyle/>
            <a:p>
              <a:pPr algn="ctr" eaLnBrk="0" hangingPunct="0"/>
              <a:endParaRPr lang="en-US"/>
            </a:p>
          </p:txBody>
        </p:sp>
        <p:sp>
          <p:nvSpPr>
            <p:cNvPr id="8204" name="WordArt 14"/>
            <p:cNvSpPr>
              <a:spLocks noChangeArrowheads="1" noChangeShapeType="1" noTextEdit="1"/>
            </p:cNvSpPr>
            <p:nvPr/>
          </p:nvSpPr>
          <p:spPr bwMode="auto">
            <a:xfrm>
              <a:off x="4968" y="4109"/>
              <a:ext cx="5826" cy="563"/>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History of Kohltech</a:t>
              </a:r>
            </a:p>
          </p:txBody>
        </p:sp>
        <p:sp>
          <p:nvSpPr>
            <p:cNvPr id="8205" name="Text Box 13"/>
            <p:cNvSpPr txBox="1">
              <a:spLocks noChangeArrowheads="1"/>
            </p:cNvSpPr>
            <p:nvPr/>
          </p:nvSpPr>
          <p:spPr bwMode="auto">
            <a:xfrm>
              <a:off x="5365" y="5676"/>
              <a:ext cx="1027" cy="564"/>
            </a:xfrm>
            <a:prstGeom prst="rect">
              <a:avLst/>
            </a:prstGeom>
            <a:noFill/>
            <a:ln w="9525">
              <a:noFill/>
              <a:miter lim="800000"/>
              <a:headEnd/>
              <a:tailEnd/>
            </a:ln>
          </p:spPr>
          <p:txBody>
            <a:bodyPr/>
            <a:lstStyle/>
            <a:p>
              <a:pPr algn="ctr" eaLnBrk="0" hangingPunct="0"/>
              <a:r>
                <a:rPr lang="en-US" sz="1100">
                  <a:solidFill>
                    <a:srgbClr val="F2F2F2"/>
                  </a:solidFill>
                  <a:ea typeface="Constantia" pitchFamily="18" charset="0"/>
                  <a:cs typeface="Times New Roman" pitchFamily="18" charset="0"/>
                </a:rPr>
                <a:t>Began producing Vinyl Windows</a:t>
              </a:r>
              <a:endParaRPr lang="en-US" sz="900">
                <a:ea typeface="Constantia" pitchFamily="18" charset="0"/>
                <a:cs typeface="Times New Roman" pitchFamily="18" charset="0"/>
              </a:endParaRPr>
            </a:p>
            <a:p>
              <a:pPr eaLnBrk="0" hangingPunct="0"/>
              <a:endParaRPr lang="en-US">
                <a:ea typeface="Constantia" pitchFamily="18" charset="0"/>
                <a:cs typeface="Times New Roman" pitchFamily="18" charset="0"/>
              </a:endParaRPr>
            </a:p>
          </p:txBody>
        </p:sp>
        <p:sp>
          <p:nvSpPr>
            <p:cNvPr id="8206" name="Text Box 12"/>
            <p:cNvSpPr txBox="1">
              <a:spLocks noChangeArrowheads="1"/>
            </p:cNvSpPr>
            <p:nvPr/>
          </p:nvSpPr>
          <p:spPr bwMode="auto">
            <a:xfrm>
              <a:off x="7848" y="5495"/>
              <a:ext cx="1048" cy="821"/>
            </a:xfrm>
            <a:prstGeom prst="rect">
              <a:avLst/>
            </a:prstGeom>
            <a:noFill/>
            <a:ln w="9525">
              <a:noFill/>
              <a:miter lim="800000"/>
              <a:headEnd/>
              <a:tailEnd/>
            </a:ln>
          </p:spPr>
          <p:txBody>
            <a:bodyPr/>
            <a:lstStyle/>
            <a:p>
              <a:pPr algn="ctr" eaLnBrk="0" hangingPunct="0"/>
              <a:r>
                <a:rPr lang="en-US" sz="1100">
                  <a:solidFill>
                    <a:srgbClr val="F2F2F2"/>
                  </a:solidFill>
                  <a:ea typeface="Constantia" pitchFamily="18" charset="0"/>
                  <a:cs typeface="Times New Roman" pitchFamily="18" charset="0"/>
                </a:rPr>
                <a:t>Purchased Equibuilt Windows in Edmonton, AB</a:t>
              </a:r>
              <a:endParaRPr lang="en-US">
                <a:ea typeface="Constantia" pitchFamily="18" charset="0"/>
                <a:cs typeface="Times New Roman" pitchFamily="18" charset="0"/>
              </a:endParaRPr>
            </a:p>
          </p:txBody>
        </p:sp>
        <p:sp>
          <p:nvSpPr>
            <p:cNvPr id="8207" name="Text Box 11"/>
            <p:cNvSpPr txBox="1">
              <a:spLocks noChangeArrowheads="1"/>
            </p:cNvSpPr>
            <p:nvPr/>
          </p:nvSpPr>
          <p:spPr bwMode="auto">
            <a:xfrm>
              <a:off x="6392" y="5025"/>
              <a:ext cx="1302" cy="822"/>
            </a:xfrm>
            <a:prstGeom prst="rect">
              <a:avLst/>
            </a:prstGeom>
            <a:noFill/>
            <a:ln w="9525">
              <a:noFill/>
              <a:miter lim="800000"/>
              <a:headEnd/>
              <a:tailEnd/>
            </a:ln>
          </p:spPr>
          <p:txBody>
            <a:bodyPr/>
            <a:lstStyle/>
            <a:p>
              <a:pPr algn="ctr" eaLnBrk="0" hangingPunct="0"/>
              <a:r>
                <a:rPr lang="en-US" sz="1100">
                  <a:solidFill>
                    <a:srgbClr val="F2F2F2"/>
                  </a:solidFill>
                  <a:ea typeface="Constantia" pitchFamily="18" charset="0"/>
                  <a:cs typeface="Times New Roman" pitchFamily="18" charset="0"/>
                </a:rPr>
                <a:t>Kevin Pelley and Carl Ballard entered  into ownership position.</a:t>
              </a:r>
              <a:endParaRPr lang="en-US">
                <a:ea typeface="Constantia" pitchFamily="18" charset="0"/>
                <a:cs typeface="Times New Roman" pitchFamily="18" charset="0"/>
              </a:endParaRPr>
            </a:p>
          </p:txBody>
        </p:sp>
        <p:sp>
          <p:nvSpPr>
            <p:cNvPr id="8208" name="Text Box 10"/>
            <p:cNvSpPr txBox="1">
              <a:spLocks noChangeArrowheads="1"/>
            </p:cNvSpPr>
            <p:nvPr/>
          </p:nvSpPr>
          <p:spPr bwMode="auto">
            <a:xfrm>
              <a:off x="9845" y="5085"/>
              <a:ext cx="1401" cy="1155"/>
            </a:xfrm>
            <a:prstGeom prst="rect">
              <a:avLst/>
            </a:prstGeom>
            <a:noFill/>
            <a:ln w="9525">
              <a:noFill/>
              <a:miter lim="800000"/>
              <a:headEnd/>
              <a:tailEnd/>
            </a:ln>
          </p:spPr>
          <p:txBody>
            <a:bodyPr/>
            <a:lstStyle/>
            <a:p>
              <a:pPr algn="r" eaLnBrk="0" hangingPunct="0"/>
              <a:r>
                <a:rPr lang="en-US" sz="1000" dirty="0">
                  <a:solidFill>
                    <a:srgbClr val="F2F2F2"/>
                  </a:solidFill>
                  <a:ea typeface="Constantia" pitchFamily="18" charset="0"/>
                  <a:cs typeface="Times New Roman" pitchFamily="18" charset="0"/>
                </a:rPr>
                <a:t>Today, over 400  highly skilled employees produce </a:t>
              </a:r>
              <a:r>
                <a:rPr lang="en-US" sz="1000" dirty="0" err="1" smtClean="0">
                  <a:solidFill>
                    <a:srgbClr val="F2F2F2"/>
                  </a:solidFill>
                  <a:ea typeface="Constantia" pitchFamily="18" charset="0"/>
                  <a:cs typeface="Times New Roman" pitchFamily="18" charset="0"/>
                </a:rPr>
                <a:t>Kohltech</a:t>
              </a:r>
              <a:r>
                <a:rPr lang="en-US" sz="1000" dirty="0" smtClean="0">
                  <a:solidFill>
                    <a:srgbClr val="F2F2F2"/>
                  </a:solidFill>
                  <a:ea typeface="Constantia" pitchFamily="18" charset="0"/>
                  <a:cs typeface="Times New Roman" pitchFamily="18" charset="0"/>
                </a:rPr>
                <a:t> </a:t>
              </a:r>
              <a:r>
                <a:rPr lang="en-US" sz="1000" dirty="0">
                  <a:solidFill>
                    <a:srgbClr val="F2F2F2"/>
                  </a:solidFill>
                  <a:ea typeface="Constantia" pitchFamily="18" charset="0"/>
                  <a:cs typeface="Times New Roman" pitchFamily="18" charset="0"/>
                </a:rPr>
                <a:t>Windows.</a:t>
              </a:r>
            </a:p>
            <a:p>
              <a:pPr algn="ctr" eaLnBrk="0" hangingPunct="0"/>
              <a:endParaRPr lang="en-US" sz="1000" dirty="0">
                <a:solidFill>
                  <a:srgbClr val="F2F2F2"/>
                </a:solidFill>
                <a:ea typeface="Constantia" pitchFamily="18" charset="0"/>
                <a:cs typeface="Times New Roman" pitchFamily="18" charset="0"/>
              </a:endParaRPr>
            </a:p>
            <a:p>
              <a:pPr eaLnBrk="0" hangingPunct="0"/>
              <a:r>
                <a:rPr lang="en-US" sz="1000" dirty="0">
                  <a:solidFill>
                    <a:srgbClr val="F2F2F2"/>
                  </a:solidFill>
                  <a:ea typeface="Constantia" pitchFamily="18" charset="0"/>
                  <a:cs typeface="Times New Roman" pitchFamily="18" charset="0"/>
                </a:rPr>
                <a:t>Purchased McLeod Windows &amp; Doors in</a:t>
              </a:r>
            </a:p>
            <a:p>
              <a:pPr eaLnBrk="0" hangingPunct="0"/>
              <a:r>
                <a:rPr lang="en-US" sz="1000" dirty="0">
                  <a:solidFill>
                    <a:srgbClr val="F2F2F2"/>
                  </a:solidFill>
                  <a:ea typeface="Constantia" pitchFamily="18" charset="0"/>
                  <a:cs typeface="Times New Roman" pitchFamily="18" charset="0"/>
                </a:rPr>
                <a:t>Edmonton, AB</a:t>
              </a:r>
              <a:endParaRPr lang="en-US" sz="1000" dirty="0">
                <a:ea typeface="Constantia" pitchFamily="18" charset="0"/>
                <a:cs typeface="Times New Roman" pitchFamily="18" charset="0"/>
              </a:endParaRPr>
            </a:p>
          </p:txBody>
        </p:sp>
        <p:cxnSp>
          <p:nvCxnSpPr>
            <p:cNvPr id="8209" name="AutoShape 9"/>
            <p:cNvCxnSpPr>
              <a:cxnSpLocks noChangeShapeType="1"/>
            </p:cNvCxnSpPr>
            <p:nvPr/>
          </p:nvCxnSpPr>
          <p:spPr bwMode="auto">
            <a:xfrm>
              <a:off x="4874" y="5847"/>
              <a:ext cx="33" cy="1264"/>
            </a:xfrm>
            <a:prstGeom prst="straightConnector1">
              <a:avLst/>
            </a:prstGeom>
            <a:noFill/>
            <a:ln w="9525">
              <a:solidFill>
                <a:srgbClr val="000000"/>
              </a:solidFill>
              <a:round/>
              <a:headEnd/>
              <a:tailEnd/>
            </a:ln>
          </p:spPr>
        </p:cxnSp>
        <p:cxnSp>
          <p:nvCxnSpPr>
            <p:cNvPr id="8210" name="AutoShape 8"/>
            <p:cNvCxnSpPr>
              <a:cxnSpLocks noChangeShapeType="1"/>
            </p:cNvCxnSpPr>
            <p:nvPr/>
          </p:nvCxnSpPr>
          <p:spPr bwMode="auto">
            <a:xfrm>
              <a:off x="5844" y="6148"/>
              <a:ext cx="36" cy="938"/>
            </a:xfrm>
            <a:prstGeom prst="straightConnector1">
              <a:avLst/>
            </a:prstGeom>
            <a:noFill/>
            <a:ln w="9525">
              <a:solidFill>
                <a:srgbClr val="000000"/>
              </a:solidFill>
              <a:round/>
              <a:headEnd/>
              <a:tailEnd/>
            </a:ln>
          </p:spPr>
        </p:cxnSp>
        <p:cxnSp>
          <p:nvCxnSpPr>
            <p:cNvPr id="8211" name="AutoShape 7"/>
            <p:cNvCxnSpPr>
              <a:cxnSpLocks noChangeShapeType="1"/>
            </p:cNvCxnSpPr>
            <p:nvPr/>
          </p:nvCxnSpPr>
          <p:spPr bwMode="auto">
            <a:xfrm>
              <a:off x="10496" y="6240"/>
              <a:ext cx="28" cy="871"/>
            </a:xfrm>
            <a:prstGeom prst="straightConnector1">
              <a:avLst/>
            </a:prstGeom>
            <a:noFill/>
            <a:ln w="9525">
              <a:solidFill>
                <a:srgbClr val="000000"/>
              </a:solidFill>
              <a:round/>
              <a:headEnd/>
              <a:tailEnd/>
            </a:ln>
          </p:spPr>
        </p:cxnSp>
        <p:cxnSp>
          <p:nvCxnSpPr>
            <p:cNvPr id="8212" name="AutoShape 6"/>
            <p:cNvCxnSpPr>
              <a:cxnSpLocks noChangeShapeType="1"/>
            </p:cNvCxnSpPr>
            <p:nvPr/>
          </p:nvCxnSpPr>
          <p:spPr bwMode="auto">
            <a:xfrm>
              <a:off x="8372" y="6316"/>
              <a:ext cx="1" cy="682"/>
            </a:xfrm>
            <a:prstGeom prst="straightConnector1">
              <a:avLst/>
            </a:prstGeom>
            <a:noFill/>
            <a:ln w="9525">
              <a:solidFill>
                <a:srgbClr val="000000"/>
              </a:solidFill>
              <a:round/>
              <a:headEnd/>
              <a:tailEnd/>
            </a:ln>
          </p:spPr>
        </p:cxnSp>
        <p:cxnSp>
          <p:nvCxnSpPr>
            <p:cNvPr id="8213" name="AutoShape 5"/>
            <p:cNvCxnSpPr>
              <a:cxnSpLocks noChangeShapeType="1"/>
            </p:cNvCxnSpPr>
            <p:nvPr/>
          </p:nvCxnSpPr>
          <p:spPr bwMode="auto">
            <a:xfrm>
              <a:off x="7043" y="5847"/>
              <a:ext cx="22" cy="1264"/>
            </a:xfrm>
            <a:prstGeom prst="straightConnector1">
              <a:avLst/>
            </a:prstGeom>
            <a:noFill/>
            <a:ln w="9525">
              <a:solidFill>
                <a:srgbClr val="000000"/>
              </a:solidFill>
              <a:round/>
              <a:headEnd/>
              <a:tailEnd/>
            </a:ln>
          </p:spPr>
        </p:cxnSp>
        <p:sp>
          <p:nvSpPr>
            <p:cNvPr id="8214" name="Text Box 4"/>
            <p:cNvSpPr txBox="1">
              <a:spLocks noChangeArrowheads="1"/>
            </p:cNvSpPr>
            <p:nvPr/>
          </p:nvSpPr>
          <p:spPr bwMode="auto">
            <a:xfrm>
              <a:off x="8751" y="5114"/>
              <a:ext cx="883" cy="475"/>
            </a:xfrm>
            <a:prstGeom prst="rect">
              <a:avLst/>
            </a:prstGeom>
            <a:noFill/>
            <a:ln w="9525">
              <a:noFill/>
              <a:miter lim="800000"/>
              <a:headEnd/>
              <a:tailEnd/>
            </a:ln>
          </p:spPr>
          <p:txBody>
            <a:bodyPr/>
            <a:lstStyle/>
            <a:p>
              <a:pPr algn="ctr" eaLnBrk="0" hangingPunct="0"/>
              <a:r>
                <a:rPr lang="en-US" sz="1100">
                  <a:solidFill>
                    <a:srgbClr val="F2F2F2"/>
                  </a:solidFill>
                  <a:ea typeface="Constantia" pitchFamily="18" charset="0"/>
                  <a:cs typeface="Times New Roman" pitchFamily="18" charset="0"/>
                </a:rPr>
                <a:t>Peter Kohler retired.</a:t>
              </a:r>
              <a:endParaRPr lang="en-US">
                <a:ea typeface="Constantia" pitchFamily="18" charset="0"/>
                <a:cs typeface="Times New Roman" pitchFamily="18" charset="0"/>
              </a:endParaRPr>
            </a:p>
          </p:txBody>
        </p:sp>
        <p:sp>
          <p:nvSpPr>
            <p:cNvPr id="8215" name="Text Box 3"/>
            <p:cNvSpPr txBox="1">
              <a:spLocks noChangeArrowheads="1"/>
            </p:cNvSpPr>
            <p:nvPr/>
          </p:nvSpPr>
          <p:spPr bwMode="auto">
            <a:xfrm>
              <a:off x="8896" y="7111"/>
              <a:ext cx="651" cy="335"/>
            </a:xfrm>
            <a:prstGeom prst="rect">
              <a:avLst/>
            </a:prstGeom>
            <a:noFill/>
            <a:ln w="9525">
              <a:noFill/>
              <a:miter lim="800000"/>
              <a:headEnd/>
              <a:tailEnd/>
            </a:ln>
          </p:spPr>
          <p:txBody>
            <a:bodyPr/>
            <a:lstStyle/>
            <a:p>
              <a:pPr algn="ctr" eaLnBrk="0" hangingPunct="0"/>
              <a:r>
                <a:rPr lang="en-US" sz="1800">
                  <a:solidFill>
                    <a:srgbClr val="F2F2F2"/>
                  </a:solidFill>
                  <a:ea typeface="Constantia" pitchFamily="18" charset="0"/>
                  <a:cs typeface="Times New Roman" pitchFamily="18" charset="0"/>
                </a:rPr>
                <a:t>2010</a:t>
              </a:r>
              <a:endParaRPr lang="en-US" sz="900">
                <a:ea typeface="Constantia" pitchFamily="18" charset="0"/>
                <a:cs typeface="Times New Roman" pitchFamily="18" charset="0"/>
              </a:endParaRPr>
            </a:p>
            <a:p>
              <a:pPr eaLnBrk="0" hangingPunct="0"/>
              <a:endParaRPr lang="en-US">
                <a:ea typeface="Constantia" pitchFamily="18" charset="0"/>
                <a:cs typeface="Times New Roman" pitchFamily="18" charset="0"/>
              </a:endParaRPr>
            </a:p>
          </p:txBody>
        </p:sp>
        <p:cxnSp>
          <p:nvCxnSpPr>
            <p:cNvPr id="8216" name="AutoShape 2"/>
            <p:cNvCxnSpPr>
              <a:cxnSpLocks noChangeShapeType="1"/>
            </p:cNvCxnSpPr>
            <p:nvPr/>
          </p:nvCxnSpPr>
          <p:spPr bwMode="auto">
            <a:xfrm>
              <a:off x="9192" y="5589"/>
              <a:ext cx="30" cy="1522"/>
            </a:xfrm>
            <a:prstGeom prst="straightConnector1">
              <a:avLst/>
            </a:prstGeom>
            <a:noFill/>
            <a:ln w="9525">
              <a:solidFill>
                <a:srgbClr val="000000"/>
              </a:solidFill>
              <a:round/>
              <a:headEnd/>
              <a:tailEnd/>
            </a:ln>
          </p:spPr>
        </p:cxnSp>
      </p:grpSp>
      <p:sp>
        <p:nvSpPr>
          <p:cNvPr id="23589" name="Rectangle 37"/>
          <p:cNvSpPr>
            <a:spLocks noChangeArrowheads="1"/>
          </p:cNvSpPr>
          <p:nvPr/>
        </p:nvSpPr>
        <p:spPr bwMode="auto">
          <a:xfrm>
            <a:off x="323850" y="3860800"/>
            <a:ext cx="8229600" cy="130175"/>
          </a:xfrm>
          <a:prstGeom prst="rect">
            <a:avLst/>
          </a:prstGeom>
          <a:gradFill rotWithShape="1">
            <a:gsLst>
              <a:gs pos="0">
                <a:srgbClr val="0BD0D9">
                  <a:gamma/>
                  <a:shade val="46275"/>
                  <a:invGamma/>
                </a:srgbClr>
              </a:gs>
              <a:gs pos="100000">
                <a:srgbClr val="0BD0D9"/>
              </a:gs>
            </a:gsLst>
            <a:lin ang="0" scaled="1"/>
          </a:gradFill>
          <a:ln w="38100">
            <a:noFill/>
            <a:miter lim="800000"/>
            <a:headEnd/>
            <a:tailEnd/>
          </a:ln>
          <a:effectLst>
            <a:outerShdw dist="28398" dir="3806097" algn="ctr" rotWithShape="0">
              <a:srgbClr val="05676B">
                <a:alpha val="50000"/>
              </a:srgbClr>
            </a:outerShdw>
          </a:effectLst>
        </p:spPr>
        <p:txBody>
          <a:bodyPr/>
          <a:lstStyle/>
          <a:p>
            <a:pPr algn="ctr">
              <a:defRPr/>
            </a:pPr>
            <a:endParaRPr lang="en-US">
              <a:cs typeface="+mn-cs"/>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2"/>
          <p:cNvSpPr>
            <a:spLocks noGrp="1"/>
          </p:cNvSpPr>
          <p:nvPr>
            <p:ph type="subTitle" idx="1"/>
          </p:nvPr>
        </p:nvSpPr>
        <p:spPr>
          <a:xfrm>
            <a:off x="1042988" y="5300663"/>
            <a:ext cx="6629400" cy="465137"/>
          </a:xfrm>
        </p:spPr>
        <p:txBody>
          <a:bodyPr/>
          <a:lstStyle/>
          <a:p>
            <a:pPr algn="ctr"/>
            <a:r>
              <a:rPr lang="en-US" smtClean="0"/>
              <a:t>Peter Kohler - Founder</a:t>
            </a:r>
          </a:p>
        </p:txBody>
      </p:sp>
      <p:pic>
        <p:nvPicPr>
          <p:cNvPr id="10242" name="Picture 2"/>
          <p:cNvPicPr>
            <a:picLocks noChangeAspect="1" noChangeArrowheads="1"/>
          </p:cNvPicPr>
          <p:nvPr/>
        </p:nvPicPr>
        <p:blipFill>
          <a:blip r:embed="rId3"/>
          <a:srcRect/>
          <a:stretch>
            <a:fillRect/>
          </a:stretch>
        </p:blipFill>
        <p:spPr bwMode="auto">
          <a:xfrm>
            <a:off x="1403350" y="549275"/>
            <a:ext cx="6351588" cy="45354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052513"/>
            <a:ext cx="7753350" cy="4824412"/>
          </a:xfrm>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sz="2640" dirty="0" smtClean="0"/>
              <a:t>Owner/President          Owner/VP Manufacturing     					and Engineering</a:t>
            </a:r>
            <a:endParaRPr lang="en-US" sz="2640" dirty="0"/>
          </a:p>
        </p:txBody>
      </p:sp>
      <p:pic>
        <p:nvPicPr>
          <p:cNvPr id="12290" name="Picture 4"/>
          <p:cNvPicPr>
            <a:picLocks noChangeAspect="1" noChangeArrowheads="1"/>
          </p:cNvPicPr>
          <p:nvPr/>
        </p:nvPicPr>
        <p:blipFill>
          <a:blip r:embed="rId3"/>
          <a:srcRect/>
          <a:stretch>
            <a:fillRect/>
          </a:stretch>
        </p:blipFill>
        <p:spPr bwMode="auto">
          <a:xfrm>
            <a:off x="755650" y="2133600"/>
            <a:ext cx="3749675" cy="2735263"/>
          </a:xfrm>
          <a:prstGeom prst="rect">
            <a:avLst/>
          </a:prstGeom>
          <a:noFill/>
          <a:ln w="9525">
            <a:noFill/>
            <a:miter lim="800000"/>
            <a:headEnd/>
            <a:tailEnd/>
          </a:ln>
        </p:spPr>
      </p:pic>
      <p:pic>
        <p:nvPicPr>
          <p:cNvPr id="12291" name="Picture 2"/>
          <p:cNvPicPr>
            <a:picLocks noChangeAspect="1" noChangeArrowheads="1"/>
          </p:cNvPicPr>
          <p:nvPr/>
        </p:nvPicPr>
        <p:blipFill>
          <a:blip r:embed="rId4"/>
          <a:srcRect/>
          <a:stretch>
            <a:fillRect/>
          </a:stretch>
        </p:blipFill>
        <p:spPr bwMode="auto">
          <a:xfrm>
            <a:off x="5076825" y="2060575"/>
            <a:ext cx="2951163" cy="27908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179388" y="1052513"/>
            <a:ext cx="8820150" cy="4235450"/>
          </a:xfrm>
          <a:prstGeom prst="rect">
            <a:avLst/>
          </a:prstGeom>
          <a:noFill/>
          <a:ln w="9525">
            <a:noFill/>
            <a:miter lim="800000"/>
            <a:headEnd/>
            <a:tailEnd/>
          </a:ln>
        </p:spPr>
      </p:pic>
      <p:sp>
        <p:nvSpPr>
          <p:cNvPr id="14338" name="TextBox 4"/>
          <p:cNvSpPr txBox="1">
            <a:spLocks noChangeArrowheads="1"/>
          </p:cNvSpPr>
          <p:nvPr/>
        </p:nvSpPr>
        <p:spPr bwMode="auto">
          <a:xfrm>
            <a:off x="1331913" y="5445125"/>
            <a:ext cx="6911975" cy="708025"/>
          </a:xfrm>
          <a:prstGeom prst="rect">
            <a:avLst/>
          </a:prstGeom>
          <a:noFill/>
          <a:ln w="9525">
            <a:noFill/>
            <a:miter lim="800000"/>
            <a:headEnd/>
            <a:tailEnd/>
          </a:ln>
        </p:spPr>
        <p:txBody>
          <a:bodyPr>
            <a:spAutoFit/>
          </a:bodyPr>
          <a:lstStyle/>
          <a:p>
            <a:pPr algn="ctr"/>
            <a:r>
              <a:rPr lang="en-US"/>
              <a:t>K1 &amp; K2, Debert, Nova Scotia</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468313" y="5445125"/>
            <a:ext cx="8135937" cy="536575"/>
          </a:xfrm>
        </p:spPr>
        <p:txBody>
          <a:bodyPr/>
          <a:lstStyle/>
          <a:p>
            <a:r>
              <a:rPr lang="en-US" sz="2000" smtClean="0"/>
              <a:t>K1 (Customer Service, Glass Plant, Shipping, Window Manufacturing)</a:t>
            </a:r>
          </a:p>
        </p:txBody>
      </p:sp>
      <p:pic>
        <p:nvPicPr>
          <p:cNvPr id="16386" name="Picture 2"/>
          <p:cNvPicPr>
            <a:picLocks noChangeAspect="1" noChangeArrowheads="1"/>
          </p:cNvPicPr>
          <p:nvPr/>
        </p:nvPicPr>
        <p:blipFill>
          <a:blip r:embed="rId3"/>
          <a:srcRect/>
          <a:stretch>
            <a:fillRect/>
          </a:stretch>
        </p:blipFill>
        <p:spPr bwMode="auto">
          <a:xfrm>
            <a:off x="1403350" y="692150"/>
            <a:ext cx="6121400" cy="44719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title 2"/>
          <p:cNvSpPr>
            <a:spLocks noGrp="1"/>
          </p:cNvSpPr>
          <p:nvPr>
            <p:ph type="subTitle" idx="1"/>
          </p:nvPr>
        </p:nvSpPr>
        <p:spPr>
          <a:xfrm>
            <a:off x="179388" y="5445125"/>
            <a:ext cx="8785225" cy="536575"/>
          </a:xfrm>
        </p:spPr>
        <p:txBody>
          <a:bodyPr/>
          <a:lstStyle/>
          <a:p>
            <a:r>
              <a:rPr lang="en-US" sz="2400" smtClean="0"/>
              <a:t>K2 (Door Manufacturing, Paint and Staining, Training Facility)</a:t>
            </a:r>
          </a:p>
        </p:txBody>
      </p:sp>
      <p:pic>
        <p:nvPicPr>
          <p:cNvPr id="18434" name="Picture 1"/>
          <p:cNvPicPr>
            <a:picLocks noChangeAspect="1"/>
          </p:cNvPicPr>
          <p:nvPr/>
        </p:nvPicPr>
        <p:blipFill>
          <a:blip r:embed="rId3"/>
          <a:srcRect/>
          <a:stretch>
            <a:fillRect/>
          </a:stretch>
        </p:blipFill>
        <p:spPr bwMode="auto">
          <a:xfrm>
            <a:off x="1835150" y="730250"/>
            <a:ext cx="5257800" cy="4714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971550" y="5589588"/>
            <a:ext cx="7345363" cy="461962"/>
          </a:xfrm>
          <a:prstGeom prst="rect">
            <a:avLst/>
          </a:prstGeom>
          <a:noFill/>
          <a:ln w="9525">
            <a:noFill/>
            <a:miter lim="800000"/>
            <a:headEnd/>
            <a:tailEnd/>
          </a:ln>
        </p:spPr>
        <p:txBody>
          <a:bodyPr>
            <a:spAutoFit/>
          </a:bodyPr>
          <a:lstStyle/>
          <a:p>
            <a:pPr algn="ctr"/>
            <a:r>
              <a:rPr lang="en-US" sz="2400"/>
              <a:t>K West – Edmonton, AB</a:t>
            </a:r>
          </a:p>
        </p:txBody>
      </p:sp>
      <p:pic>
        <p:nvPicPr>
          <p:cNvPr id="20482" name="Picture 5" descr="McLeod Image"/>
          <p:cNvPicPr>
            <a:picLocks noChangeAspect="1" noChangeArrowheads="1"/>
          </p:cNvPicPr>
          <p:nvPr/>
        </p:nvPicPr>
        <p:blipFill>
          <a:blip r:embed="rId3"/>
          <a:srcRect/>
          <a:stretch>
            <a:fillRect/>
          </a:stretch>
        </p:blipFill>
        <p:spPr bwMode="auto">
          <a:xfrm>
            <a:off x="468313" y="765175"/>
            <a:ext cx="8207375" cy="48228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2_Radia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3968</TotalTime>
  <Words>1308</Words>
  <Application>Microsoft Office PowerPoint</Application>
  <PresentationFormat>On-screen Show (4:3)</PresentationFormat>
  <Paragraphs>200</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Calibri</vt:lpstr>
      <vt:lpstr>Constantia</vt:lpstr>
      <vt:lpstr>Georgia</vt:lpstr>
      <vt:lpstr>Times New Roman</vt:lpstr>
      <vt:lpstr>Wingdings</vt:lpstr>
      <vt:lpstr>2_Radial</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Company History (cont.)</vt:lpstr>
      <vt:lpstr>Our Brand</vt:lpstr>
      <vt:lpstr>The Kohltech Vision</vt:lpstr>
      <vt:lpstr>Our Core Values</vt:lpstr>
      <vt:lpstr>Service</vt:lpstr>
      <vt:lpstr>Quality</vt:lpstr>
      <vt:lpstr>Innovation</vt:lpstr>
      <vt:lpstr>Our Creed</vt:lpstr>
      <vt:lpstr>Our Supplier Partners</vt:lpstr>
      <vt:lpstr>Our Commitment to Safety</vt:lpstr>
      <vt:lpstr>Our Clearly Green Commitment </vt:lpstr>
      <vt:lpstr>Our Commitment to our Community </vt:lpstr>
      <vt:lpstr>Our Commitment to our Community </vt:lpstr>
      <vt:lpstr>Our Commitment to our Community </vt:lpstr>
      <vt:lpstr>Questions???</vt:lpstr>
    </vt:vector>
  </TitlesOfParts>
  <Company>Kohltech International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Carl Ballard</cp:lastModifiedBy>
  <cp:revision>290</cp:revision>
  <dcterms:created xsi:type="dcterms:W3CDTF">2009-11-26T12:01:29Z</dcterms:created>
  <dcterms:modified xsi:type="dcterms:W3CDTF">2018-01-31T12:22:34Z</dcterms:modified>
</cp:coreProperties>
</file>