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358" r:id="rId2"/>
    <p:sldId id="359" r:id="rId3"/>
    <p:sldId id="293" r:id="rId4"/>
    <p:sldId id="342" r:id="rId5"/>
    <p:sldId id="256" r:id="rId6"/>
    <p:sldId id="257" r:id="rId7"/>
    <p:sldId id="335" r:id="rId8"/>
    <p:sldId id="346" r:id="rId9"/>
    <p:sldId id="320" r:id="rId10"/>
    <p:sldId id="258" r:id="rId11"/>
    <p:sldId id="331" r:id="rId12"/>
    <p:sldId id="301" r:id="rId13"/>
    <p:sldId id="321" r:id="rId14"/>
    <p:sldId id="290" r:id="rId15"/>
    <p:sldId id="347" r:id="rId16"/>
    <p:sldId id="336" r:id="rId17"/>
    <p:sldId id="291" r:id="rId18"/>
    <p:sldId id="302" r:id="rId19"/>
    <p:sldId id="304" r:id="rId20"/>
    <p:sldId id="262" r:id="rId21"/>
    <p:sldId id="348" r:id="rId22"/>
    <p:sldId id="327" r:id="rId23"/>
    <p:sldId id="306" r:id="rId24"/>
    <p:sldId id="307" r:id="rId25"/>
    <p:sldId id="326" r:id="rId26"/>
    <p:sldId id="275" r:id="rId27"/>
    <p:sldId id="276" r:id="rId28"/>
    <p:sldId id="308" r:id="rId29"/>
    <p:sldId id="339" r:id="rId30"/>
    <p:sldId id="309" r:id="rId31"/>
    <p:sldId id="310" r:id="rId32"/>
    <p:sldId id="297" r:id="rId33"/>
    <p:sldId id="278" r:id="rId34"/>
    <p:sldId id="281" r:id="rId35"/>
    <p:sldId id="279" r:id="rId36"/>
    <p:sldId id="282" r:id="rId37"/>
    <p:sldId id="283" r:id="rId38"/>
    <p:sldId id="360" r:id="rId39"/>
    <p:sldId id="361" r:id="rId40"/>
    <p:sldId id="362" r:id="rId41"/>
    <p:sldId id="363" r:id="rId42"/>
    <p:sldId id="330" r:id="rId43"/>
    <p:sldId id="284" r:id="rId44"/>
    <p:sldId id="357" r:id="rId45"/>
    <p:sldId id="299" r:id="rId46"/>
    <p:sldId id="268" r:id="rId47"/>
    <p:sldId id="341" r:id="rId48"/>
    <p:sldId id="332" r:id="rId49"/>
    <p:sldId id="285" r:id="rId50"/>
    <p:sldId id="345" r:id="rId51"/>
    <p:sldId id="364" r:id="rId52"/>
    <p:sldId id="365" r:id="rId53"/>
    <p:sldId id="366" r:id="rId54"/>
    <p:sldId id="367" r:id="rId55"/>
    <p:sldId id="289" r:id="rId56"/>
    <p:sldId id="340" r:id="rId57"/>
    <p:sldId id="353" r:id="rId58"/>
    <p:sldId id="315" r:id="rId59"/>
    <p:sldId id="325" r:id="rId60"/>
    <p:sldId id="352" r:id="rId61"/>
    <p:sldId id="296" r:id="rId62"/>
    <p:sldId id="316" r:id="rId63"/>
    <p:sldId id="317" r:id="rId64"/>
    <p:sldId id="318" r:id="rId65"/>
    <p:sldId id="319" r:id="rId66"/>
    <p:sldId id="300" r:id="rId67"/>
    <p:sldId id="334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AFB4"/>
    <a:srgbClr val="A9A9B3"/>
    <a:srgbClr val="B0B1B5"/>
    <a:srgbClr val="A5A5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dirty="0"/>
              <a:t>Canadian Avg.</a:t>
            </a:r>
            <a:r>
              <a:rPr lang="en-CA" baseline="0" dirty="0"/>
              <a:t> Home</a:t>
            </a:r>
            <a:r>
              <a:rPr lang="en-CA" dirty="0"/>
              <a:t> Energy Consumption Kwh/m².year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886308726512525E-2"/>
          <c:y val="0.12524158737838295"/>
          <c:w val="0.94782209289056263"/>
          <c:h val="0.803674970409288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Sheet1!$A$29</c:f>
              <c:strCache>
                <c:ptCount val="1"/>
                <c:pt idx="0">
                  <c:v>Household Energy Consumption Kwh/m².year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Sheet1!$B$27:$E$28</c:f>
              <c:strCache>
                <c:ptCount val="4"/>
                <c:pt idx="0">
                  <c:v>Canada</c:v>
                </c:pt>
                <c:pt idx="1">
                  <c:v>Nova Scotia</c:v>
                </c:pt>
                <c:pt idx="2">
                  <c:v>Ontario</c:v>
                </c:pt>
                <c:pt idx="3">
                  <c:v>Alberta</c:v>
                </c:pt>
              </c:strCache>
            </c:strRef>
          </c:cat>
          <c:val>
            <c:numRef>
              <c:f>Sheet1!$B$29:$E$29</c:f>
              <c:numCache>
                <c:formatCode>#,##0</c:formatCode>
                <c:ptCount val="4"/>
                <c:pt idx="0">
                  <c:v>154.37289764536283</c:v>
                </c:pt>
                <c:pt idx="1">
                  <c:v>147.16482460355596</c:v>
                </c:pt>
                <c:pt idx="2">
                  <c:v>168.1883709754926</c:v>
                </c:pt>
                <c:pt idx="3">
                  <c:v>196.41999038923598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1C-479F-BCE7-CD259FE9F10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92695728"/>
        <c:axId val="292675568"/>
      </c:barChart>
      <c:catAx>
        <c:axId val="29269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2675568"/>
        <c:crosses val="autoZero"/>
        <c:auto val="1"/>
        <c:lblAlgn val="ctr"/>
        <c:lblOffset val="100"/>
        <c:noMultiLvlLbl val="0"/>
      </c:catAx>
      <c:valAx>
        <c:axId val="292675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2695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0.0566</cdr:x>
      <cdr:y>0.5302</cdr:y>
    </cdr:from>
    <cdr:to>
      <cdr:x>0.98855</cdr:x>
      <cdr:y>0.53232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0897A52C-6913-4FBF-A673-568674AE8F56}"/>
            </a:ext>
          </a:extLst>
        </cdr:cNvPr>
        <cdr:cNvCxnSpPr/>
      </cdr:nvCxnSpPr>
      <cdr:spPr>
        <a:xfrm xmlns:a="http://schemas.openxmlformats.org/drawingml/2006/main">
          <a:off x="542544" y="2286000"/>
          <a:ext cx="8933688" cy="914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0.19436</cdr:x>
      <cdr:y>0.44396</cdr:y>
    </cdr:from>
    <cdr:to>
      <cdr:x>0.38474</cdr:x>
      <cdr:y>0.6935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63142" y="1914165"/>
          <a:ext cx="1824938" cy="10759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CA" sz="1800" b="1" dirty="0">
              <a:solidFill>
                <a:srgbClr val="FF0000"/>
              </a:solidFill>
            </a:rPr>
            <a:t>120 Kwh/m</a:t>
          </a:r>
          <a:r>
            <a:rPr lang="en-CA" sz="1800" b="1" baseline="30000" dirty="0">
              <a:solidFill>
                <a:srgbClr val="FF0000"/>
              </a:solidFill>
            </a:rPr>
            <a:t>2</a:t>
          </a:r>
          <a:r>
            <a:rPr lang="en-CA" sz="1800" b="1" dirty="0">
              <a:solidFill>
                <a:srgbClr val="FF0000"/>
              </a:solidFill>
            </a:rPr>
            <a:t>.y</a:t>
          </a:r>
          <a:r>
            <a:rPr lang="en-CA" sz="1600" b="1" dirty="0">
              <a:solidFill>
                <a:srgbClr val="FF0000"/>
              </a:solidFill>
            </a:rPr>
            <a:t>r </a:t>
          </a:r>
        </a:p>
        <a:p xmlns:a="http://schemas.openxmlformats.org/drawingml/2006/main">
          <a:pPr algn="ctr"/>
          <a:endParaRPr lang="en-CA" sz="1600" b="1" dirty="0">
            <a:solidFill>
              <a:srgbClr val="FF0000"/>
            </a:solidFill>
          </a:endParaRPr>
        </a:p>
        <a:p xmlns:a="http://schemas.openxmlformats.org/drawingml/2006/main">
          <a:pPr algn="ctr"/>
          <a:r>
            <a:rPr lang="en-CA" sz="2400" b="1" dirty="0">
              <a:solidFill>
                <a:srgbClr val="FF0000"/>
              </a:solidFill>
            </a:rPr>
            <a:t>PHIUS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3C50B-D56F-4821-939F-54D90E01A438}" type="datetimeFigureOut">
              <a:rPr lang="en-CA" smtClean="0"/>
              <a:pPr/>
              <a:t>2021-04-09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A865F-374E-4ADB-B29A-3DABA03AF65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6734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DE1AF8-4167-4E27-8047-1F8287CE3D9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82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DE1AF8-4167-4E27-8047-1F8287CE3D9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6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DE1AF8-4167-4E27-8047-1F8287CE3D9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8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DE1AF8-4167-4E27-8047-1F8287CE3D9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60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DE1AF8-4167-4E27-8047-1F8287CE3D9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24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DE1AF8-4167-4E27-8047-1F8287CE3D9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15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DE1AF8-4167-4E27-8047-1F8287CE3D9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74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Proxima Nova Extrabold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latin typeface="Proxima Nova Light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891E-C26B-489D-A2F0-72DACF599B3C}" type="datetimeFigureOut">
              <a:rPr lang="en-CA" smtClean="0"/>
              <a:pPr/>
              <a:t>2021-04-09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B8CB-2632-406E-B092-A0CF58B8641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8857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891E-C26B-489D-A2F0-72DACF599B3C}" type="datetimeFigureOut">
              <a:rPr lang="en-CA" smtClean="0"/>
              <a:pPr/>
              <a:t>2021-04-09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B8CB-2632-406E-B092-A0CF58B8641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8718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891E-C26B-489D-A2F0-72DACF599B3C}" type="datetimeFigureOut">
              <a:rPr lang="en-CA" smtClean="0"/>
              <a:pPr/>
              <a:t>2021-04-09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B8CB-2632-406E-B092-A0CF58B8641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1569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613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70847"/>
            <a:ext cx="10515600" cy="410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891E-C26B-489D-A2F0-72DACF599B3C}" type="datetimeFigureOut">
              <a:rPr lang="en-CA" smtClean="0"/>
              <a:pPr/>
              <a:t>2021-04-09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B8CB-2632-406E-B092-A0CF58B8641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4099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891E-C26B-489D-A2F0-72DACF599B3C}" type="datetimeFigureOut">
              <a:rPr lang="en-CA" smtClean="0"/>
              <a:pPr/>
              <a:t>2021-04-09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B8CB-2632-406E-B092-A0CF58B8641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857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891E-C26B-489D-A2F0-72DACF599B3C}" type="datetimeFigureOut">
              <a:rPr lang="en-CA" smtClean="0"/>
              <a:pPr/>
              <a:t>2021-04-09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B8CB-2632-406E-B092-A0CF58B8641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5335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891E-C26B-489D-A2F0-72DACF599B3C}" type="datetimeFigureOut">
              <a:rPr lang="en-CA" smtClean="0"/>
              <a:pPr/>
              <a:t>2021-04-09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B8CB-2632-406E-B092-A0CF58B8641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7401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891E-C26B-489D-A2F0-72DACF599B3C}" type="datetimeFigureOut">
              <a:rPr lang="en-CA" smtClean="0"/>
              <a:pPr/>
              <a:t>2021-04-09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B8CB-2632-406E-B092-A0CF58B8641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7292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891E-C26B-489D-A2F0-72DACF599B3C}" type="datetimeFigureOut">
              <a:rPr lang="en-CA" smtClean="0"/>
              <a:pPr/>
              <a:t>2021-04-09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B8CB-2632-406E-B092-A0CF58B8641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562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891E-C26B-489D-A2F0-72DACF599B3C}" type="datetimeFigureOut">
              <a:rPr lang="en-CA" smtClean="0"/>
              <a:pPr/>
              <a:t>2021-04-09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B8CB-2632-406E-B092-A0CF58B8641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4699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891E-C26B-489D-A2F0-72DACF599B3C}" type="datetimeFigureOut">
              <a:rPr lang="en-CA" smtClean="0"/>
              <a:pPr/>
              <a:t>2021-04-09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B8CB-2632-406E-B092-A0CF58B8641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8557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2EAA74-291A-4273-8450-6E93395B833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3891E-C26B-489D-A2F0-72DACF599B3C}" type="datetimeFigureOut">
              <a:rPr lang="en-CA" smtClean="0"/>
              <a:pPr/>
              <a:t>2021-04-09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BB8CB-2632-406E-B092-A0CF58B8641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560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roxima Nova Medium" panose="0200050603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roxima Nova Light" panose="02000506030000020004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oxima Nova Light" panose="02000506030000020004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roxima Nova Light" panose="02000506030000020004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 Light" panose="02000506030000020004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 Light" panose="0200050603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EVOLUTION OF uPVC VINYL WINDOW EFFICIENCY </a:t>
            </a:r>
            <a:endParaRPr lang="en-CA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82767C-DB4D-47D8-B9F9-524B9EFF45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sz="5400" dirty="0"/>
              <a:t>Passive House and </a:t>
            </a:r>
            <a:br>
              <a:rPr lang="en-CA" sz="5400" dirty="0"/>
            </a:br>
            <a:r>
              <a:rPr lang="en-CA" sz="5400" dirty="0"/>
              <a:t>Net Zero Progress</a:t>
            </a:r>
          </a:p>
        </p:txBody>
      </p:sp>
    </p:spTree>
    <p:extLst>
      <p:ext uri="{BB962C8B-B14F-4D97-AF65-F5344CB8AC3E}">
        <p14:creationId xmlns:p14="http://schemas.microsoft.com/office/powerpoint/2010/main" val="2743458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621" y="900645"/>
            <a:ext cx="3147273" cy="5007095"/>
          </a:xfrm>
        </p:spPr>
        <p:txBody>
          <a:bodyPr>
            <a:normAutofit/>
          </a:bodyPr>
          <a:lstStyle/>
          <a:p>
            <a:r>
              <a:rPr lang="en-US" dirty="0"/>
              <a:t>Advances in the vinyl composition and manufacturing process have made a window that is:</a:t>
            </a:r>
          </a:p>
          <a:p>
            <a:pPr lvl="1"/>
            <a:r>
              <a:rPr lang="en-US" dirty="0"/>
              <a:t>Virtually maintenance free</a:t>
            </a:r>
          </a:p>
          <a:p>
            <a:pPr lvl="1"/>
            <a:r>
              <a:rPr lang="en-US" dirty="0"/>
              <a:t>Uniform and consistent product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365" y="774064"/>
            <a:ext cx="7363731" cy="49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88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C02EF52-B40F-4865-A17C-EA9791673A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2886" y="801701"/>
            <a:ext cx="3805697" cy="4912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C35DCD-6974-4F42-B7D0-5022AB23A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0465" y="801700"/>
            <a:ext cx="3805699" cy="49128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799" y="1143490"/>
            <a:ext cx="246708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" panose="02000506030000020004" pitchFamily="50" charset="0"/>
              </a:rPr>
              <a:t>The introduction of welded corners improved the structural integrity compared to the standard mechanically-fastened joints.</a:t>
            </a:r>
            <a:endParaRPr lang="en-CA" sz="2200" dirty="0">
              <a:latin typeface="Proxima Nova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002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056" y="774064"/>
            <a:ext cx="10515600" cy="5097818"/>
          </a:xfrm>
        </p:spPr>
        <p:txBody>
          <a:bodyPr>
            <a:normAutofit/>
          </a:bodyPr>
          <a:lstStyle/>
          <a:p>
            <a:r>
              <a:rPr lang="en-US" dirty="0"/>
              <a:t>It has also resulted in the creation of a long lasting product where companies are offering up to 30 years to lifetime warranties.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244B3-48CE-422E-8EAC-9697D001E0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056" y="1960336"/>
            <a:ext cx="10431180" cy="32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36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056" y="850265"/>
            <a:ext cx="6762981" cy="4426410"/>
          </a:xfrm>
        </p:spPr>
        <p:txBody>
          <a:bodyPr>
            <a:normAutofit/>
          </a:bodyPr>
          <a:lstStyle/>
          <a:p>
            <a:r>
              <a:rPr lang="en-US" dirty="0"/>
              <a:t>AAMA (American Architectural Manufacturers Association) launched the window-certification program in 1985.  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It has been embraced by most North American vinyl window manufacturers and endorsed by the International Residential Code which now requires vinyl windows to be certified.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51662-9F47-4C6A-AFE6-3BDE8738D6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3107" y="1099352"/>
            <a:ext cx="1585686" cy="1490284"/>
          </a:xfrm>
          <a:prstGeom prst="rect">
            <a:avLst/>
          </a:prstGeom>
        </p:spPr>
      </p:pic>
      <p:pic>
        <p:nvPicPr>
          <p:cNvPr id="2052" name="Picture 4" descr="Certified Gold Certificate Icon Royalty Free Cliparts, Vectors ...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0539" y="4325176"/>
            <a:ext cx="1682559" cy="168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inyl Casement &amp; Awning Windows | Prime Window System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3098" y="3042031"/>
            <a:ext cx="2965704" cy="296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908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064" y="941704"/>
            <a:ext cx="10515600" cy="5041519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In 2020 AAMA and IGMA (International Glass Manufacturing Alliance) merged into one organization; the FGIA (Fenestration &amp; Glazing Industry Alliance). 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51662-9F47-4C6A-AFE6-3BDE8738D6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535" y="1543045"/>
            <a:ext cx="1671832" cy="1571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5513C0-228D-40A5-AF79-964627A5D6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7837" y="1944896"/>
            <a:ext cx="3433763" cy="7675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F000FE-6EFA-4B14-BE15-2D59F4DDD4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217" y="1839848"/>
            <a:ext cx="285750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68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2682" y="1057275"/>
            <a:ext cx="10461117" cy="4953000"/>
          </a:xfrm>
          <a:custGeom>
            <a:avLst/>
            <a:gdLst>
              <a:gd name="connsiteX0" fmla="*/ 0 w 10461117"/>
              <a:gd name="connsiteY0" fmla="*/ 0 h 5018902"/>
              <a:gd name="connsiteX1" fmla="*/ 2509451 w 10461117"/>
              <a:gd name="connsiteY1" fmla="*/ 0 h 5018902"/>
              <a:gd name="connsiteX2" fmla="*/ 2509451 w 10461117"/>
              <a:gd name="connsiteY2" fmla="*/ 0 h 5018902"/>
              <a:gd name="connsiteX3" fmla="*/ 10461117 w 10461117"/>
              <a:gd name="connsiteY3" fmla="*/ 0 h 5018902"/>
              <a:gd name="connsiteX4" fmla="*/ 10461117 w 10461117"/>
              <a:gd name="connsiteY4" fmla="*/ 5018902 h 5018902"/>
              <a:gd name="connsiteX5" fmla="*/ 0 w 10461117"/>
              <a:gd name="connsiteY5" fmla="*/ 5018902 h 5018902"/>
              <a:gd name="connsiteX6" fmla="*/ 0 w 10461117"/>
              <a:gd name="connsiteY6" fmla="*/ 0 h 5018902"/>
              <a:gd name="connsiteX0" fmla="*/ 0 w 10461117"/>
              <a:gd name="connsiteY0" fmla="*/ 0 h 5018902"/>
              <a:gd name="connsiteX1" fmla="*/ 2509451 w 10461117"/>
              <a:gd name="connsiteY1" fmla="*/ 0 h 5018902"/>
              <a:gd name="connsiteX2" fmla="*/ 2509451 w 10461117"/>
              <a:gd name="connsiteY2" fmla="*/ 0 h 5018902"/>
              <a:gd name="connsiteX3" fmla="*/ 10461117 w 10461117"/>
              <a:gd name="connsiteY3" fmla="*/ 0 h 5018902"/>
              <a:gd name="connsiteX4" fmla="*/ 10461117 w 10461117"/>
              <a:gd name="connsiteY4" fmla="*/ 5018902 h 5018902"/>
              <a:gd name="connsiteX5" fmla="*/ 4441318 w 10461117"/>
              <a:gd name="connsiteY5" fmla="*/ 5009377 h 5018902"/>
              <a:gd name="connsiteX6" fmla="*/ 0 w 10461117"/>
              <a:gd name="connsiteY6" fmla="*/ 5018902 h 5018902"/>
              <a:gd name="connsiteX7" fmla="*/ 0 w 10461117"/>
              <a:gd name="connsiteY7" fmla="*/ 0 h 5018902"/>
              <a:gd name="connsiteX0" fmla="*/ 0 w 10461117"/>
              <a:gd name="connsiteY0" fmla="*/ 0 h 5018902"/>
              <a:gd name="connsiteX1" fmla="*/ 2509451 w 10461117"/>
              <a:gd name="connsiteY1" fmla="*/ 0 h 5018902"/>
              <a:gd name="connsiteX2" fmla="*/ 2509451 w 10461117"/>
              <a:gd name="connsiteY2" fmla="*/ 0 h 5018902"/>
              <a:gd name="connsiteX3" fmla="*/ 10461117 w 10461117"/>
              <a:gd name="connsiteY3" fmla="*/ 0 h 5018902"/>
              <a:gd name="connsiteX4" fmla="*/ 10461117 w 10461117"/>
              <a:gd name="connsiteY4" fmla="*/ 5018902 h 5018902"/>
              <a:gd name="connsiteX5" fmla="*/ 7108318 w 10461117"/>
              <a:gd name="connsiteY5" fmla="*/ 5018902 h 5018902"/>
              <a:gd name="connsiteX6" fmla="*/ 4441318 w 10461117"/>
              <a:gd name="connsiteY6" fmla="*/ 5009377 h 5018902"/>
              <a:gd name="connsiteX7" fmla="*/ 0 w 10461117"/>
              <a:gd name="connsiteY7" fmla="*/ 5018902 h 5018902"/>
              <a:gd name="connsiteX8" fmla="*/ 0 w 10461117"/>
              <a:gd name="connsiteY8" fmla="*/ 0 h 5018902"/>
              <a:gd name="connsiteX0" fmla="*/ 0 w 10461117"/>
              <a:gd name="connsiteY0" fmla="*/ 0 h 5018902"/>
              <a:gd name="connsiteX1" fmla="*/ 2509451 w 10461117"/>
              <a:gd name="connsiteY1" fmla="*/ 0 h 5018902"/>
              <a:gd name="connsiteX2" fmla="*/ 2509451 w 10461117"/>
              <a:gd name="connsiteY2" fmla="*/ 0 h 5018902"/>
              <a:gd name="connsiteX3" fmla="*/ 10461117 w 10461117"/>
              <a:gd name="connsiteY3" fmla="*/ 0 h 5018902"/>
              <a:gd name="connsiteX4" fmla="*/ 10461117 w 10461117"/>
              <a:gd name="connsiteY4" fmla="*/ 5018902 h 5018902"/>
              <a:gd name="connsiteX5" fmla="*/ 4431793 w 10461117"/>
              <a:gd name="connsiteY5" fmla="*/ 1637527 h 5018902"/>
              <a:gd name="connsiteX6" fmla="*/ 4441318 w 10461117"/>
              <a:gd name="connsiteY6" fmla="*/ 5009377 h 5018902"/>
              <a:gd name="connsiteX7" fmla="*/ 0 w 10461117"/>
              <a:gd name="connsiteY7" fmla="*/ 5018902 h 5018902"/>
              <a:gd name="connsiteX8" fmla="*/ 0 w 10461117"/>
              <a:gd name="connsiteY8" fmla="*/ 0 h 5018902"/>
              <a:gd name="connsiteX0" fmla="*/ 0 w 10461117"/>
              <a:gd name="connsiteY0" fmla="*/ 0 h 5018902"/>
              <a:gd name="connsiteX1" fmla="*/ 2509451 w 10461117"/>
              <a:gd name="connsiteY1" fmla="*/ 0 h 5018902"/>
              <a:gd name="connsiteX2" fmla="*/ 2509451 w 10461117"/>
              <a:gd name="connsiteY2" fmla="*/ 0 h 5018902"/>
              <a:gd name="connsiteX3" fmla="*/ 10461117 w 10461117"/>
              <a:gd name="connsiteY3" fmla="*/ 0 h 5018902"/>
              <a:gd name="connsiteX4" fmla="*/ 10442067 w 10461117"/>
              <a:gd name="connsiteY4" fmla="*/ 1599427 h 5018902"/>
              <a:gd name="connsiteX5" fmla="*/ 4431793 w 10461117"/>
              <a:gd name="connsiteY5" fmla="*/ 1637527 h 5018902"/>
              <a:gd name="connsiteX6" fmla="*/ 4441318 w 10461117"/>
              <a:gd name="connsiteY6" fmla="*/ 5009377 h 5018902"/>
              <a:gd name="connsiteX7" fmla="*/ 0 w 10461117"/>
              <a:gd name="connsiteY7" fmla="*/ 5018902 h 5018902"/>
              <a:gd name="connsiteX8" fmla="*/ 0 w 10461117"/>
              <a:gd name="connsiteY8" fmla="*/ 0 h 501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1117" h="5018902">
                <a:moveTo>
                  <a:pt x="0" y="0"/>
                </a:moveTo>
                <a:lnTo>
                  <a:pt x="2509451" y="0"/>
                </a:lnTo>
                <a:lnTo>
                  <a:pt x="2509451" y="0"/>
                </a:lnTo>
                <a:lnTo>
                  <a:pt x="10461117" y="0"/>
                </a:lnTo>
                <a:lnTo>
                  <a:pt x="10442067" y="1599427"/>
                </a:lnTo>
                <a:lnTo>
                  <a:pt x="4431793" y="1637527"/>
                </a:lnTo>
                <a:lnTo>
                  <a:pt x="4441318" y="5009377"/>
                </a:lnTo>
                <a:lnTo>
                  <a:pt x="0" y="501890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/>
          <a:p>
            <a:r>
              <a:rPr lang="en-US" dirty="0"/>
              <a:t>To obtain AAMA certification a vinyl window must pass the following criteria: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Impact resistance, dimensional stability, heat resistance, weight tolerance and colorfastness.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503DE9-BCEB-49EA-9D4A-50617E0AF8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2965" y="2940424"/>
            <a:ext cx="5560834" cy="31326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5C8E92A-FAD4-4FF2-AFB5-584C136DAB4C}"/>
              </a:ext>
            </a:extLst>
          </p:cNvPr>
          <p:cNvSpPr/>
          <p:nvPr/>
        </p:nvSpPr>
        <p:spPr>
          <a:xfrm>
            <a:off x="892682" y="3062573"/>
            <a:ext cx="4264534" cy="1882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Proxima Nova Light" panose="02000506030000020004" pitchFamily="50" charset="0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Light" panose="02000506030000020004" pitchFamily="50" charset="0"/>
              </a:rPr>
              <a:t>Must also survive outdoor weathering tests for up to 2 years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endParaRPr lang="en-US" sz="2400" dirty="0">
              <a:latin typeface="Proxima Nova Ligh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635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5C8E92A-FAD4-4FF2-AFB5-584C136DAB4C}"/>
              </a:ext>
            </a:extLst>
          </p:cNvPr>
          <p:cNvSpPr/>
          <p:nvPr/>
        </p:nvSpPr>
        <p:spPr>
          <a:xfrm>
            <a:off x="531757" y="1311492"/>
            <a:ext cx="3912228" cy="3646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Light" panose="02000506030000020004" pitchFamily="50" charset="0"/>
              </a:rPr>
              <a:t>Assembled windows are also tested for structural performance under wind loading, air leakage, water penetration and forced entry.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endParaRPr lang="en-US" sz="2800" dirty="0">
              <a:latin typeface="Proxima Nova Light" panose="02000506030000020004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EBD527-48A9-41F4-9B9B-C5B7F992E1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960" y="1719072"/>
            <a:ext cx="5492812" cy="411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23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640" y="1322490"/>
            <a:ext cx="6009041" cy="268009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evolution of the materials and processes also allowed for the creation of more energy efficient windows.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Much lower conductivity compared to aluminum.</a:t>
            </a:r>
          </a:p>
          <a:p>
            <a:pPr marL="0" indent="0">
              <a:buNone/>
            </a:pPr>
            <a:endParaRPr lang="en-C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DF4C56-3512-4971-A991-C5D0D72EEB67}"/>
              </a:ext>
            </a:extLst>
          </p:cNvPr>
          <p:cNvGrpSpPr/>
          <p:nvPr/>
        </p:nvGrpSpPr>
        <p:grpSpPr>
          <a:xfrm>
            <a:off x="7470648" y="685801"/>
            <a:ext cx="3538728" cy="5367528"/>
            <a:chOff x="8640660" y="1308683"/>
            <a:chExt cx="2181138" cy="32129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22625A-AD70-480A-9058-B3A5A8C0A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40660" y="1308683"/>
              <a:ext cx="2181138" cy="321298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11E1C4E-D8E6-4D47-8B59-7A86BCDE73A4}"/>
                </a:ext>
              </a:extLst>
            </p:cNvPr>
            <p:cNvSpPr/>
            <p:nvPr/>
          </p:nvSpPr>
          <p:spPr>
            <a:xfrm>
              <a:off x="9831897" y="2105637"/>
              <a:ext cx="813732" cy="864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696165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352" y="727711"/>
            <a:ext cx="10030968" cy="164973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lvl="1"/>
            <a:r>
              <a:rPr lang="en-US" dirty="0"/>
              <a:t>Evolution of the sealed glazing units vs a single pane unit was a significant improvement for energy efficiency.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AA6C8-7048-403B-90B8-E064D2A237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992" y="2377440"/>
            <a:ext cx="9863328" cy="353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5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640" y="819150"/>
            <a:ext cx="10515600" cy="4478273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r>
              <a:rPr lang="en-US" dirty="0"/>
              <a:t>Chambered frame and sash extrusions adding strategic insulated compartments.</a:t>
            </a:r>
          </a:p>
          <a:p>
            <a:pPr marL="914400" lvl="2" indent="0">
              <a:buNone/>
            </a:pPr>
            <a:endParaRPr lang="en-US" b="1" i="1" dirty="0"/>
          </a:p>
          <a:p>
            <a:pPr marL="914400" lvl="2" indent="0">
              <a:buNone/>
            </a:pPr>
            <a:r>
              <a:rPr lang="en-US" b="1" i="1" dirty="0"/>
              <a:t>Air acts as an insulator and is beneficial for thermal properties</a:t>
            </a:r>
          </a:p>
          <a:p>
            <a:pPr marL="457200" lvl="1" indent="0">
              <a:buNone/>
            </a:pPr>
            <a:endParaRPr lang="en-US" dirty="0"/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1D76FA-245A-4F5B-A1CA-5A9642C40D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96" y="2833037"/>
            <a:ext cx="4216964" cy="2839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90068F-4C71-4E82-AA70-6F711721D529}"/>
              </a:ext>
            </a:extLst>
          </p:cNvPr>
          <p:cNvSpPr txBox="1"/>
          <p:nvPr/>
        </p:nvSpPr>
        <p:spPr>
          <a:xfrm>
            <a:off x="1509259" y="5583674"/>
            <a:ext cx="2783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Vinyl Window Cross Section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C6FB60-5EDD-4B1E-961F-BE11D68804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7861" y="2928455"/>
            <a:ext cx="1551839" cy="26490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4D29F8-8835-4037-99A0-7BC3A81B4FEF}"/>
              </a:ext>
            </a:extLst>
          </p:cNvPr>
          <p:cNvSpPr txBox="1"/>
          <p:nvPr/>
        </p:nvSpPr>
        <p:spPr>
          <a:xfrm>
            <a:off x="6809656" y="5577506"/>
            <a:ext cx="2885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Wood Window Cross Section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13203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F9A7D-8CDE-4CFC-87AB-D25EBB2A3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/>
              <a:t>Understand the Evolution of the uPVC Vinyl Window</a:t>
            </a:r>
          </a:p>
          <a:p>
            <a:pPr marL="0" lvl="0" indent="0">
              <a:buNone/>
            </a:pPr>
            <a:endParaRPr lang="en-CA" dirty="0"/>
          </a:p>
          <a:p>
            <a:pPr lvl="0"/>
            <a:r>
              <a:rPr lang="en-CA" dirty="0"/>
              <a:t>Explore Sustainable Window Solutions</a:t>
            </a:r>
          </a:p>
          <a:p>
            <a:pPr marL="0" lvl="0" indent="0">
              <a:buNone/>
            </a:pPr>
            <a:endParaRPr lang="en-CA" dirty="0"/>
          </a:p>
          <a:p>
            <a:pPr lvl="0"/>
            <a:r>
              <a:rPr lang="en-CA" dirty="0"/>
              <a:t>Discover Highly Efficient Vinyl Windows to Present Day Design Demands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53504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A4D15E9-4921-44D7-8876-FD3EA2910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48" y="637563"/>
            <a:ext cx="6715125" cy="1048105"/>
          </a:xfrm>
        </p:spPr>
        <p:txBody>
          <a:bodyPr>
            <a:normAutofit/>
          </a:bodyPr>
          <a:lstStyle/>
          <a:p>
            <a:r>
              <a:rPr lang="en-US" sz="3600" dirty="0"/>
              <a:t>Sustainable Window Solutions</a:t>
            </a:r>
            <a:endParaRPr lang="en-CA" sz="36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54DCA4-2AFC-47C5-BB6E-AA5A20084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49" y="1676331"/>
            <a:ext cx="6483039" cy="4344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300" dirty="0"/>
              <a:t>What is uPVC?</a:t>
            </a:r>
          </a:p>
          <a:p>
            <a:pPr marL="0" indent="0">
              <a:buNone/>
            </a:pPr>
            <a:endParaRPr lang="en-US" dirty="0"/>
          </a:p>
          <a:p>
            <a:pPr>
              <a:buSzPct val="100000"/>
            </a:pPr>
            <a:r>
              <a:rPr lang="en-CA" dirty="0"/>
              <a:t>“</a:t>
            </a:r>
            <a:r>
              <a:rPr lang="en-CA" b="1" dirty="0"/>
              <a:t>u</a:t>
            </a:r>
            <a:r>
              <a:rPr lang="en-CA" dirty="0"/>
              <a:t>” means “unplasticized” – plasticizers made windows unstable.</a:t>
            </a:r>
          </a:p>
          <a:p>
            <a:pPr marL="0" indent="0">
              <a:buSzPct val="100000"/>
              <a:buNone/>
            </a:pPr>
            <a:endParaRPr lang="en-CA" dirty="0"/>
          </a:p>
          <a:p>
            <a:pPr>
              <a:buSzPct val="100000"/>
            </a:pPr>
            <a:r>
              <a:rPr lang="en-CA" b="1" dirty="0"/>
              <a:t>PVC</a:t>
            </a:r>
            <a:r>
              <a:rPr lang="en-CA" dirty="0"/>
              <a:t> (polyvinyl chloride) is a plastic material produced by combining salt and oil derivatives.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E4E544-0194-421B-A0EA-675DD2E81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173" y="1342239"/>
            <a:ext cx="3718205" cy="44320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88A6B9-B057-4801-8A3C-38F1776FE28E}"/>
              </a:ext>
            </a:extLst>
          </p:cNvPr>
          <p:cNvSpPr/>
          <p:nvPr/>
        </p:nvSpPr>
        <p:spPr>
          <a:xfrm>
            <a:off x="9463608" y="5746435"/>
            <a:ext cx="17347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00" i="1" dirty="0"/>
              <a:t>essentialchemicalindustry.org</a:t>
            </a:r>
          </a:p>
        </p:txBody>
      </p:sp>
    </p:spTree>
    <p:extLst>
      <p:ext uri="{BB962C8B-B14F-4D97-AF65-F5344CB8AC3E}">
        <p14:creationId xmlns:p14="http://schemas.microsoft.com/office/powerpoint/2010/main" val="812778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54DCA4-2AFC-47C5-BB6E-AA5A20084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709" y="1457276"/>
            <a:ext cx="4532577" cy="43957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Green Credentials of PVC</a:t>
            </a:r>
          </a:p>
          <a:p>
            <a:pPr marL="0" indent="0">
              <a:buNone/>
            </a:pPr>
            <a:endParaRPr lang="en-US" dirty="0"/>
          </a:p>
          <a:p>
            <a:pPr>
              <a:buSzPct val="100000"/>
            </a:pPr>
            <a:r>
              <a:rPr lang="en-US" sz="2400" dirty="0"/>
              <a:t>PVC is made of plentiful natural resources (salt and ethylene) </a:t>
            </a:r>
            <a:r>
              <a:rPr lang="en-US" sz="2400" dirty="0">
                <a:cs typeface="Arial" charset="0"/>
              </a:rPr>
              <a:t>→ Low stress on environment and energy sources</a:t>
            </a:r>
            <a:endParaRPr lang="en-US" sz="2400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BC145D-3F0A-4B6C-B734-AC016EC616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88999" y="975333"/>
            <a:ext cx="4167871" cy="596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75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54DCA4-2AFC-47C5-BB6E-AA5A20084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552" y="1504217"/>
            <a:ext cx="4640567" cy="38495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Green Credentials of PVC</a:t>
            </a:r>
          </a:p>
          <a:p>
            <a:pPr>
              <a:buSzPct val="100000"/>
            </a:pPr>
            <a:endParaRPr lang="en-US" sz="2400" dirty="0"/>
          </a:p>
          <a:p>
            <a:pPr>
              <a:buSzPct val="100000"/>
            </a:pPr>
            <a:r>
              <a:rPr lang="en-US" dirty="0"/>
              <a:t>Un-plasticized (uPVC) </a:t>
            </a:r>
            <a:r>
              <a:rPr lang="en-US" dirty="0">
                <a:cs typeface="Arial" charset="0"/>
              </a:rPr>
              <a:t>→ minimal gas emissions → e</a:t>
            </a:r>
            <a:r>
              <a:rPr lang="en-US" dirty="0"/>
              <a:t>nvironmentally safe    </a:t>
            </a:r>
            <a:r>
              <a:rPr lang="en-US" sz="1800" i="1" dirty="0"/>
              <a:t>(Alliance for Sustainable Building Products, </a:t>
            </a:r>
            <a:r>
              <a:rPr lang="en-US" sz="1800" dirty="0"/>
              <a:t>uPVC Windows through the life cycle.</a:t>
            </a:r>
            <a:r>
              <a:rPr lang="en-US" sz="1800" i="1" dirty="0"/>
              <a:t>)</a:t>
            </a:r>
          </a:p>
          <a:p>
            <a:pPr marL="0" indent="0">
              <a:buSzPct val="100000"/>
              <a:buNone/>
            </a:pPr>
            <a:endParaRPr lang="en-US" sz="1800" i="1" dirty="0"/>
          </a:p>
          <a:p>
            <a:pPr>
              <a:buSzPct val="100000"/>
            </a:pPr>
            <a:r>
              <a:rPr lang="en-US" dirty="0">
                <a:cs typeface="Arial" charset="0"/>
              </a:rPr>
              <a:t>uPVC is recyclable</a:t>
            </a:r>
            <a:endParaRPr lang="en-US" sz="16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A182CF-CBD3-4517-A78C-1912103FF8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1721" y="1504217"/>
            <a:ext cx="5402511" cy="384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00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54DCA4-2AFC-47C5-BB6E-AA5A20084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84852"/>
            <a:ext cx="5544313" cy="4385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Green Credentials of PVC</a:t>
            </a:r>
          </a:p>
          <a:p>
            <a:pPr marL="0" indent="0">
              <a:buNone/>
            </a:pPr>
            <a:endParaRPr lang="en-US" dirty="0"/>
          </a:p>
          <a:p>
            <a:pPr>
              <a:buSzPct val="65000"/>
            </a:pPr>
            <a:r>
              <a:rPr lang="en-US" sz="2400" dirty="0">
                <a:cs typeface="Arial" charset="0"/>
              </a:rPr>
              <a:t>uPVC is difficult to ignite and is self extinguishing</a:t>
            </a:r>
          </a:p>
          <a:p>
            <a:pPr marL="0" indent="0">
              <a:buSzPct val="65000"/>
              <a:buNone/>
            </a:pPr>
            <a:endParaRPr lang="en-US" sz="2400" dirty="0">
              <a:cs typeface="Arial" charset="0"/>
            </a:endParaRPr>
          </a:p>
          <a:p>
            <a:pPr>
              <a:buSzPct val="65000"/>
            </a:pPr>
            <a:r>
              <a:rPr lang="en-US" sz="2400" dirty="0"/>
              <a:t>Proven resistance to UV degradation </a:t>
            </a:r>
            <a:r>
              <a:rPr lang="en-US" sz="2400" dirty="0">
                <a:cs typeface="Arial" charset="0"/>
              </a:rPr>
              <a:t>→ maintains structural integrity → extended service life → less waste → low stress on environment</a:t>
            </a:r>
          </a:p>
        </p:txBody>
      </p:sp>
    </p:spTree>
    <p:extLst>
      <p:ext uri="{BB962C8B-B14F-4D97-AF65-F5344CB8AC3E}">
        <p14:creationId xmlns:p14="http://schemas.microsoft.com/office/powerpoint/2010/main" val="3543854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A4D15E9-4921-44D7-8876-FD3EA2910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137"/>
            <a:ext cx="6715125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Performance Testing</a:t>
            </a:r>
            <a:endParaRPr lang="en-CA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54DCA4-2AFC-47C5-BB6E-AA5A20084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81175"/>
            <a:ext cx="6038851" cy="4395788"/>
          </a:xfrm>
        </p:spPr>
        <p:txBody>
          <a:bodyPr>
            <a:normAutofit/>
          </a:bodyPr>
          <a:lstStyle/>
          <a:p>
            <a:r>
              <a:rPr lang="en-US" sz="2400" dirty="0"/>
              <a:t>uPVC windows have certified ratings available up to CW-PG100 for operating windows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400" dirty="0"/>
              <a:t>The ability to use different mullion reinforcements </a:t>
            </a:r>
            <a:r>
              <a:rPr lang="en-US" sz="2400" dirty="0">
                <a:cs typeface="Arial" charset="0"/>
              </a:rPr>
              <a:t>→ </a:t>
            </a:r>
            <a:r>
              <a:rPr lang="en-US" sz="2400" dirty="0"/>
              <a:t>scale performance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i="1" dirty="0"/>
              <a:t>Note: new NAFS (North American Fenestration Standard) use the all encompassing PG – performance grade vs the DP – design pressure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10" descr="P1020263.JPG">
            <a:extLst>
              <a:ext uri="{FF2B5EF4-FFF2-40B4-BE49-F238E27FC236}">
                <a16:creationId xmlns:a16="http://schemas.microsoft.com/office/drawing/2014/main" id="{40C961CD-1FDE-4969-9CDC-0314070589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2325" y="680318"/>
            <a:ext cx="4181475" cy="537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6569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54DCA4-2AFC-47C5-BB6E-AA5A20084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95375"/>
            <a:ext cx="6038851" cy="4395788"/>
          </a:xfr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Proxima Nova" panose="02000506030000020004" pitchFamily="50" charset="0"/>
              </a:rPr>
              <a:t>uPVC Windows are typically factory assembled and glazed with full time permanent trained employees </a:t>
            </a:r>
            <a:r>
              <a:rPr lang="en-US" sz="2400" dirty="0">
                <a:latin typeface="Proxima Nova" panose="02000506030000020004" pitchFamily="50" charset="0"/>
                <a:cs typeface="Arial" charset="0"/>
              </a:rPr>
              <a:t>→ Better quality</a:t>
            </a:r>
          </a:p>
          <a:p>
            <a:pPr marL="0" indent="0">
              <a:buNone/>
            </a:pPr>
            <a:endParaRPr lang="en-US" sz="2400" dirty="0">
              <a:latin typeface="Proxima Nova" panose="02000506030000020004" pitchFamily="50" charset="0"/>
            </a:endParaRPr>
          </a:p>
          <a:p>
            <a:r>
              <a:rPr lang="en-US" sz="2400" dirty="0">
                <a:latin typeface="Proxima Nova" panose="02000506030000020004" pitchFamily="50" charset="0"/>
              </a:rPr>
              <a:t>Fusion welded corners instead of mechanical joints </a:t>
            </a:r>
            <a:r>
              <a:rPr lang="en-US" sz="2400" dirty="0">
                <a:latin typeface="Proxima Nova" panose="02000506030000020004" pitchFamily="50" charset="0"/>
                <a:cs typeface="Arial" charset="0"/>
              </a:rPr>
              <a:t>→</a:t>
            </a:r>
            <a:r>
              <a:rPr lang="en-US" sz="2400" dirty="0">
                <a:latin typeface="Proxima Nova" panose="02000506030000020004" pitchFamily="50" charset="0"/>
              </a:rPr>
              <a:t> Better weatherability</a:t>
            </a:r>
          </a:p>
          <a:p>
            <a:endParaRPr lang="en-US" sz="2400" dirty="0">
              <a:latin typeface="Proxima Nova" panose="02000506030000020004" pitchFamily="50" charset="0"/>
            </a:endParaRPr>
          </a:p>
          <a:p>
            <a:r>
              <a:rPr lang="en-US" sz="2400" dirty="0">
                <a:latin typeface="Proxima Nova" panose="02000506030000020004" pitchFamily="50" charset="0"/>
              </a:rPr>
              <a:t>uPVC profile </a:t>
            </a:r>
            <a:r>
              <a:rPr lang="en-US" sz="2400" dirty="0">
                <a:latin typeface="Proxima Nova" panose="02000506030000020004" pitchFamily="50" charset="0"/>
                <a:cs typeface="Arial" charset="0"/>
              </a:rPr>
              <a:t>→</a:t>
            </a:r>
            <a:r>
              <a:rPr lang="en-US" sz="2400" dirty="0">
                <a:latin typeface="Proxima Nova" panose="02000506030000020004" pitchFamily="50" charset="0"/>
              </a:rPr>
              <a:t> Better at adapting to house movements over time</a:t>
            </a:r>
          </a:p>
          <a:p>
            <a:pPr marL="0" indent="0">
              <a:buNone/>
            </a:pPr>
            <a:endParaRPr lang="en-US" sz="2400" dirty="0">
              <a:latin typeface="Proxima Nova" panose="02000506030000020004" pitchFamily="50" charset="0"/>
            </a:endParaRPr>
          </a:p>
          <a:p>
            <a:r>
              <a:rPr lang="en-US" sz="2400" dirty="0">
                <a:latin typeface="Proxima Nova" panose="02000506030000020004" pitchFamily="50" charset="0"/>
              </a:rPr>
              <a:t>Many forward thinking manufacturers do have their own in-house testing equipment </a:t>
            </a:r>
            <a:r>
              <a:rPr lang="en-US" sz="2400" dirty="0">
                <a:latin typeface="Proxima Nova" panose="02000506030000020004" pitchFamily="50" charset="0"/>
                <a:cs typeface="Arial" charset="0"/>
              </a:rPr>
              <a:t>→ Better reliability</a:t>
            </a:r>
            <a:endParaRPr lang="en-US" sz="2400" dirty="0">
              <a:latin typeface="Proxima Nova" panose="02000506030000020004" pitchFamily="50" charset="0"/>
            </a:endParaRPr>
          </a:p>
        </p:txBody>
      </p:sp>
      <p:pic>
        <p:nvPicPr>
          <p:cNvPr id="5" name="Picture 10" descr="P1020263.JPG">
            <a:extLst>
              <a:ext uri="{FF2B5EF4-FFF2-40B4-BE49-F238E27FC236}">
                <a16:creationId xmlns:a16="http://schemas.microsoft.com/office/drawing/2014/main" id="{40C961CD-1FDE-4969-9CDC-0314070589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2325" y="680318"/>
            <a:ext cx="4181475" cy="537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13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Passive House (Passivhaus) - PHIUS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48" y="1934248"/>
            <a:ext cx="10515600" cy="289857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The term Passive House refers to a rigorous standard for energy efficiency in buildings.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r>
              <a:rPr lang="en-US" sz="2400" dirty="0"/>
              <a:t>The standard first originated in Germany in 1988 and has now spread across many countries worldwide.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Milestone attained </a:t>
            </a:r>
            <a:r>
              <a:rPr lang="en-US" sz="2400"/>
              <a:t>in 2018; </a:t>
            </a:r>
            <a:r>
              <a:rPr lang="en-US" sz="2400" dirty="0"/>
              <a:t>more than 1 million sq.ft of PHIUS certified and pre-certified projects across </a:t>
            </a:r>
            <a:r>
              <a:rPr lang="en-US" sz="2400"/>
              <a:t>North America</a:t>
            </a:r>
            <a:endParaRPr lang="en-CA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C4A995-60DF-45F1-8E06-E0E44AA630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583" y="4943366"/>
            <a:ext cx="1460833" cy="952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E8E1A8-C55B-49D0-9471-CBF30C71E3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921" y="5212881"/>
            <a:ext cx="2628052" cy="6097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0DAF5C-DE43-4D0C-B7A7-DDACFD65FA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1037" y="4832822"/>
            <a:ext cx="1719263" cy="106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49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921" y="923545"/>
            <a:ext cx="5038707" cy="4956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Three rigorous building standards need to be met to be eligible for Passive House Certification, along with several recommendations:</a:t>
            </a:r>
          </a:p>
          <a:p>
            <a:pPr marL="457200" lvl="1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sz="2100" dirty="0"/>
              <a:t>Annual heating and cooling demand of not more than:</a:t>
            </a:r>
          </a:p>
          <a:p>
            <a:pPr marL="0" indent="0">
              <a:buNone/>
            </a:pPr>
            <a:endParaRPr lang="en-US" sz="2100" dirty="0"/>
          </a:p>
          <a:p>
            <a:pPr lvl="1"/>
            <a:r>
              <a:rPr lang="en-US" sz="2100" dirty="0"/>
              <a:t>15 kWh/m</a:t>
            </a:r>
            <a:r>
              <a:rPr lang="en-US" sz="2100" baseline="30000" dirty="0"/>
              <a:t>2</a:t>
            </a:r>
            <a:r>
              <a:rPr lang="en-US" sz="2100" dirty="0"/>
              <a:t> per year in heating or cooling energy</a:t>
            </a:r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r>
              <a:rPr lang="en-US" sz="2100" dirty="0"/>
              <a:t>OR </a:t>
            </a:r>
          </a:p>
          <a:p>
            <a:pPr marL="457200" lvl="1" indent="0">
              <a:buNone/>
            </a:pPr>
            <a:endParaRPr lang="en-US" sz="1000" dirty="0"/>
          </a:p>
          <a:p>
            <a:pPr lvl="1"/>
            <a:r>
              <a:rPr lang="en-US" sz="2100" dirty="0"/>
              <a:t>Be designed with a peak heat load of 10 W/m</a:t>
            </a:r>
            <a:r>
              <a:rPr lang="en-US" sz="2100" baseline="30000" dirty="0"/>
              <a:t>2</a:t>
            </a:r>
            <a:r>
              <a:rPr lang="en-US" sz="2100" dirty="0"/>
              <a:t>.</a:t>
            </a:r>
            <a:endParaRPr lang="en-CA" sz="2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125F7-745F-4EB1-8E92-36EAFD123C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728" y="1272014"/>
            <a:ext cx="5285179" cy="4607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65F3D0-71F8-4248-8F26-FECD80563FB5}"/>
              </a:ext>
            </a:extLst>
          </p:cNvPr>
          <p:cNvSpPr txBox="1"/>
          <p:nvPr/>
        </p:nvSpPr>
        <p:spPr>
          <a:xfrm>
            <a:off x="6015728" y="923545"/>
            <a:ext cx="3194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/>
              <a:t>Sample PHIUS Window Label</a:t>
            </a:r>
          </a:p>
        </p:txBody>
      </p:sp>
    </p:spTree>
    <p:extLst>
      <p:ext uri="{BB962C8B-B14F-4D97-AF65-F5344CB8AC3E}">
        <p14:creationId xmlns:p14="http://schemas.microsoft.com/office/powerpoint/2010/main" val="3486736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920" y="749808"/>
            <a:ext cx="10025051" cy="481906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800" dirty="0"/>
          </a:p>
          <a:p>
            <a:pPr marL="914400" lvl="1" indent="-457200">
              <a:buAutoNum type="arabicPeriod" startAt="2"/>
            </a:pPr>
            <a:r>
              <a:rPr lang="en-US" sz="2800" dirty="0"/>
              <a:t>The total primary energy (source energy for electricity, etc.) consumption (primary energy for heating, hot water and electricity):</a:t>
            </a:r>
          </a:p>
          <a:p>
            <a:pPr marL="457200" lvl="1" indent="0">
              <a:buNone/>
            </a:pPr>
            <a:endParaRPr lang="en-US" sz="2800" dirty="0"/>
          </a:p>
          <a:p>
            <a:pPr lvl="3"/>
            <a:r>
              <a:rPr lang="en-US" sz="2400" dirty="0"/>
              <a:t>Must not be more than 120 kWh/m</a:t>
            </a:r>
            <a:r>
              <a:rPr lang="en-US" sz="2400" baseline="30000" dirty="0"/>
              <a:t>2</a:t>
            </a:r>
            <a:r>
              <a:rPr lang="en-US" sz="2400" dirty="0"/>
              <a:t> per year.</a:t>
            </a:r>
          </a:p>
          <a:p>
            <a:pPr lvl="3"/>
            <a:endParaRPr lang="en-US" sz="2400" b="1" i="1" dirty="0">
              <a:solidFill>
                <a:srgbClr val="FF0000"/>
              </a:solidFill>
            </a:endParaRPr>
          </a:p>
          <a:p>
            <a:pPr marL="1371600" lvl="3" indent="0">
              <a:buNone/>
            </a:pPr>
            <a:r>
              <a:rPr lang="en-US" sz="2400" b="1" i="1" dirty="0">
                <a:solidFill>
                  <a:srgbClr val="FF0000"/>
                </a:solidFill>
              </a:rPr>
              <a:t>Example: average Canadian home of 1,790 ft2 consumes 154 kWh/m</a:t>
            </a:r>
            <a:r>
              <a:rPr lang="en-US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².yr </a:t>
            </a:r>
          </a:p>
          <a:p>
            <a:pPr marL="1371600" lvl="3" indent="0">
              <a:buNone/>
            </a:pPr>
            <a:r>
              <a:rPr lang="en-US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endParaRPr lang="en-US" sz="2400" b="1" i="1" dirty="0">
              <a:solidFill>
                <a:srgbClr val="FF0000"/>
              </a:solidFill>
            </a:endParaRPr>
          </a:p>
          <a:p>
            <a:pPr marL="1371600" lvl="3" indent="0">
              <a:buNone/>
            </a:pPr>
            <a:endParaRPr lang="en-US" sz="24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71600" lvl="3" indent="0">
              <a:buNone/>
            </a:pPr>
            <a:endParaRPr lang="en-US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92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780497"/>
              </p:ext>
            </p:extLst>
          </p:nvPr>
        </p:nvGraphicFramePr>
        <p:xfrm>
          <a:off x="1176528" y="1024128"/>
          <a:ext cx="9585960" cy="4311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6CD3C2C-3D79-494D-9430-BA0EBF55ABB8}"/>
              </a:ext>
            </a:extLst>
          </p:cNvPr>
          <p:cNvSpPr txBox="1"/>
          <p:nvPr/>
        </p:nvSpPr>
        <p:spPr>
          <a:xfrm>
            <a:off x="8010144" y="5464540"/>
            <a:ext cx="2752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i="1" dirty="0"/>
              <a:t>Statistics Canada - 2015</a:t>
            </a:r>
          </a:p>
        </p:txBody>
      </p:sp>
    </p:spTree>
    <p:extLst>
      <p:ext uri="{BB962C8B-B14F-4D97-AF65-F5344CB8AC3E}">
        <p14:creationId xmlns:p14="http://schemas.microsoft.com/office/powerpoint/2010/main" val="1658264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912" y="341817"/>
            <a:ext cx="10515600" cy="1325563"/>
          </a:xfrm>
        </p:spPr>
        <p:txBody>
          <a:bodyPr/>
          <a:lstStyle/>
          <a:p>
            <a:r>
              <a:rPr lang="en-CA" dirty="0"/>
              <a:t>Index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1664" y="1526797"/>
            <a:ext cx="10250424" cy="4416804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r>
              <a:rPr lang="en-CA" sz="2400" dirty="0"/>
              <a:t>Evolution of the uPVC Vinyl Window</a:t>
            </a:r>
          </a:p>
          <a:p>
            <a:pPr lvl="0">
              <a:spcAft>
                <a:spcPts val="600"/>
              </a:spcAft>
            </a:pPr>
            <a:r>
              <a:rPr lang="en-CA" sz="2400" dirty="0"/>
              <a:t>Sustainable Window Solutions</a:t>
            </a:r>
          </a:p>
          <a:p>
            <a:pPr lvl="0">
              <a:spcAft>
                <a:spcPts val="600"/>
              </a:spcAft>
            </a:pPr>
            <a:r>
              <a:rPr lang="en-CA" sz="2400" dirty="0"/>
              <a:t>Performance Testing</a:t>
            </a:r>
          </a:p>
          <a:p>
            <a:pPr lvl="0">
              <a:spcAft>
                <a:spcPts val="600"/>
              </a:spcAft>
            </a:pPr>
            <a:r>
              <a:rPr lang="en-CA" sz="2400" dirty="0"/>
              <a:t>Passive House – PHIUS</a:t>
            </a:r>
          </a:p>
          <a:p>
            <a:pPr lvl="0">
              <a:spcAft>
                <a:spcPts val="600"/>
              </a:spcAft>
            </a:pPr>
            <a:r>
              <a:rPr lang="en-CA" sz="2400" dirty="0"/>
              <a:t>Net Zero</a:t>
            </a:r>
          </a:p>
          <a:p>
            <a:pPr lvl="0">
              <a:spcAft>
                <a:spcPts val="600"/>
              </a:spcAft>
            </a:pPr>
            <a:r>
              <a:rPr lang="en-CA" sz="2400" dirty="0"/>
              <a:t>Noise Abatement Through Window Choice</a:t>
            </a:r>
          </a:p>
          <a:p>
            <a:pPr lvl="0">
              <a:spcAft>
                <a:spcPts val="600"/>
              </a:spcAft>
            </a:pPr>
            <a:r>
              <a:rPr lang="en-CA" sz="2400" dirty="0"/>
              <a:t>Vinyl Window Adaptation to Present Day Design Demands</a:t>
            </a:r>
          </a:p>
          <a:p>
            <a:pPr lvl="0">
              <a:spcAft>
                <a:spcPts val="600"/>
              </a:spcAft>
            </a:pPr>
            <a:r>
              <a:rPr lang="en-CA" sz="2400" dirty="0"/>
              <a:t>Case Studies</a:t>
            </a:r>
          </a:p>
        </p:txBody>
      </p:sp>
    </p:spTree>
    <p:extLst>
      <p:ext uri="{BB962C8B-B14F-4D97-AF65-F5344CB8AC3E}">
        <p14:creationId xmlns:p14="http://schemas.microsoft.com/office/powerpoint/2010/main" val="2121634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768" y="740664"/>
            <a:ext cx="10144125" cy="4934332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endParaRPr lang="en-US" sz="2800" dirty="0"/>
          </a:p>
          <a:p>
            <a:pPr marL="914400" lvl="1" indent="-457200">
              <a:buAutoNum type="arabicPeriod" startAt="3"/>
            </a:pPr>
            <a:r>
              <a:rPr lang="en-US" sz="2800" dirty="0"/>
              <a:t>The building must not:</a:t>
            </a:r>
          </a:p>
          <a:p>
            <a:pPr marL="457200" lvl="1" indent="0">
              <a:buNone/>
            </a:pPr>
            <a:endParaRPr lang="en-US" sz="2800" dirty="0"/>
          </a:p>
          <a:p>
            <a:pPr lvl="2"/>
            <a:r>
              <a:rPr lang="en-US" sz="2800" dirty="0"/>
              <a:t>Leak more air than 0.6 times the house volume per hour (n</a:t>
            </a:r>
            <a:r>
              <a:rPr lang="en-US" sz="1600" dirty="0"/>
              <a:t>50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800" dirty="0"/>
              <a:t> ≤ 0.6/hour) as tested by a blower door</a:t>
            </a:r>
          </a:p>
          <a:p>
            <a:pPr lvl="2"/>
            <a:endParaRPr lang="en-US" sz="1800" dirty="0"/>
          </a:p>
          <a:p>
            <a:pPr marL="914400" lvl="2" indent="0">
              <a:buNone/>
            </a:pPr>
            <a:r>
              <a:rPr lang="en-US" sz="2800" dirty="0"/>
              <a:t>OR</a:t>
            </a:r>
          </a:p>
          <a:p>
            <a:pPr marL="914400" lvl="2" indent="0">
              <a:buNone/>
            </a:pPr>
            <a:r>
              <a:rPr lang="en-US" sz="1600" dirty="0"/>
              <a:t> </a:t>
            </a:r>
            <a:endParaRPr lang="en-US" sz="1100" dirty="0"/>
          </a:p>
          <a:p>
            <a:pPr lvl="2"/>
            <a:r>
              <a:rPr lang="en-US" sz="2800" dirty="0"/>
              <a:t>Alternatively, when looking at the surface area of the enclosure, the leakage rate must be less than 0.014 cubic meter per minute.</a:t>
            </a:r>
          </a:p>
          <a:p>
            <a:pPr lvl="2"/>
            <a:endParaRPr lang="en-US" sz="2800" dirty="0"/>
          </a:p>
          <a:p>
            <a:pPr marL="914400" lvl="2" indent="0">
              <a:buNone/>
            </a:pPr>
            <a:r>
              <a:rPr lang="en-US" sz="2800" dirty="0"/>
              <a:t>* n</a:t>
            </a:r>
            <a:r>
              <a:rPr lang="en-US" sz="1600" dirty="0"/>
              <a:t>50</a:t>
            </a:r>
            <a:r>
              <a:rPr lang="en-US" sz="2800" dirty="0"/>
              <a:t>: air leakage unit at 50 pascals</a:t>
            </a:r>
          </a:p>
          <a:p>
            <a:pPr lvl="2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9083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582" y="1060704"/>
            <a:ext cx="4984018" cy="3936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Caution: Ensure products that help contribute to Passive House certification also meet local, state, provincial and national building codes.</a:t>
            </a:r>
            <a:endParaRPr lang="en-CA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C9D1E7-FB14-400F-86C5-B4D8BAAA49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3009" y="1057455"/>
            <a:ext cx="5190926" cy="4333617"/>
          </a:xfrm>
          <a:prstGeom prst="rect">
            <a:avLst/>
          </a:prstGeom>
        </p:spPr>
      </p:pic>
      <p:pic>
        <p:nvPicPr>
          <p:cNvPr id="2050" name="Picture 2" descr="AAMA - Latest North American Fenestration Standard Publish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344" y="2743200"/>
            <a:ext cx="3191256" cy="326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140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0D5C43-22D2-4B52-8EA4-0E093C8C41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660671" y="-741291"/>
            <a:ext cx="5339537" cy="82520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1832" y="1225296"/>
            <a:ext cx="2606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Passive House Installation Consideration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DB8FCD-84E5-4159-B2C3-942F97995B10}"/>
              </a:ext>
            </a:extLst>
          </p:cNvPr>
          <p:cNvSpPr/>
          <p:nvPr/>
        </p:nvSpPr>
        <p:spPr>
          <a:xfrm>
            <a:off x="5686425" y="2790825"/>
            <a:ext cx="5286375" cy="246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582154-E334-43B8-B20D-B80F88564604}"/>
              </a:ext>
            </a:extLst>
          </p:cNvPr>
          <p:cNvSpPr txBox="1"/>
          <p:nvPr/>
        </p:nvSpPr>
        <p:spPr>
          <a:xfrm>
            <a:off x="5974169" y="2990340"/>
            <a:ext cx="5286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Installation important considerations</a:t>
            </a:r>
          </a:p>
          <a:p>
            <a:endParaRPr lang="en-CA" dirty="0"/>
          </a:p>
          <a:p>
            <a:pPr marL="342900" indent="-342900">
              <a:buAutoNum type="arabicPeriod"/>
            </a:pPr>
            <a:r>
              <a:rPr lang="en-CA" dirty="0"/>
              <a:t>Ensure the glass plane is in line with the major insulating plane of the wall assembly</a:t>
            </a:r>
          </a:p>
          <a:p>
            <a:pPr marL="342900" indent="-342900">
              <a:buAutoNum type="arabicPeriod"/>
            </a:pPr>
            <a:endParaRPr lang="en-CA" dirty="0"/>
          </a:p>
          <a:p>
            <a:pPr marL="342900" indent="-342900">
              <a:buAutoNum type="arabicPeriod"/>
            </a:pPr>
            <a:r>
              <a:rPr lang="en-CA" dirty="0"/>
              <a:t>Anchoring around the centroid of the window.</a:t>
            </a:r>
          </a:p>
          <a:p>
            <a:pPr marL="342900" indent="-342900">
              <a:buAutoNum type="arabicPeriod"/>
            </a:pPr>
            <a:endParaRPr lang="en-CA" dirty="0"/>
          </a:p>
          <a:p>
            <a:pPr marL="342900" indent="-342900">
              <a:buAutoNum type="arabicPeriod"/>
            </a:pPr>
            <a:r>
              <a:rPr lang="en-CA" dirty="0"/>
              <a:t>Proper flashing and air sealing is a must.</a:t>
            </a:r>
          </a:p>
        </p:txBody>
      </p:sp>
    </p:spTree>
    <p:extLst>
      <p:ext uri="{BB962C8B-B14F-4D97-AF65-F5344CB8AC3E}">
        <p14:creationId xmlns:p14="http://schemas.microsoft.com/office/powerpoint/2010/main" val="1085941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 Zero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Net Zero home produces its own energy locally and should aim to produce at least as much energy as it consumes.</a:t>
            </a:r>
          </a:p>
          <a:p>
            <a:r>
              <a:rPr lang="en-US" dirty="0"/>
              <a:t>Likely needs to incorporate renewable energy source like solar power. </a:t>
            </a:r>
          </a:p>
          <a:p>
            <a:r>
              <a:rPr lang="en-US" dirty="0"/>
              <a:t>Some areas offer energy buyback programs.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474B7D-C5C4-4B2B-92FC-84448C8A6A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098" y="4538663"/>
            <a:ext cx="2857501" cy="146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384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22960"/>
            <a:ext cx="10515600" cy="5354003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The four essential components when considering Net Zero structure, in order:</a:t>
            </a:r>
          </a:p>
          <a:p>
            <a:pPr marL="0" indent="0">
              <a:buNone/>
            </a:pPr>
            <a:endParaRPr lang="en-US" sz="3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Passive Solar Design, orientation of structure to take advantage of the sun</a:t>
            </a:r>
          </a:p>
          <a:p>
            <a:pPr lvl="2"/>
            <a:r>
              <a:rPr lang="en-US" sz="2400" dirty="0"/>
              <a:t>Orientation of the structure</a:t>
            </a:r>
          </a:p>
          <a:p>
            <a:pPr marL="914400" lvl="2" indent="0">
              <a:buNone/>
            </a:pPr>
            <a:endParaRPr lang="en-US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sz="3200" b="1" i="1" dirty="0"/>
              <a:t>Energy efficient exterior building envelope</a:t>
            </a:r>
          </a:p>
          <a:p>
            <a:pPr marL="457200" lvl="1" indent="0">
              <a:buNone/>
            </a:pPr>
            <a:endParaRPr lang="en-US" sz="3200" b="1" i="1" dirty="0"/>
          </a:p>
          <a:p>
            <a:pPr marL="457200" lvl="1" indent="0">
              <a:buNone/>
            </a:pPr>
            <a:r>
              <a:rPr lang="en-US" sz="2800" dirty="0"/>
              <a:t>3.   Efficient electrical, heating, and ventilation systems</a:t>
            </a:r>
          </a:p>
          <a:p>
            <a:pPr lvl="2"/>
            <a:r>
              <a:rPr lang="en-US" sz="2400" dirty="0"/>
              <a:t>Smart efficient design</a:t>
            </a:r>
          </a:p>
          <a:p>
            <a:pPr lvl="2"/>
            <a:endParaRPr lang="en-US" sz="2400" dirty="0"/>
          </a:p>
          <a:p>
            <a:pPr marL="457200" lvl="1" indent="0">
              <a:buNone/>
            </a:pPr>
            <a:r>
              <a:rPr lang="en-US" sz="2800" dirty="0"/>
              <a:t>4.   Electrical generation design</a:t>
            </a:r>
          </a:p>
          <a:p>
            <a:pPr lvl="2"/>
            <a:r>
              <a:rPr lang="en-US" sz="2400" dirty="0"/>
              <a:t>Alternate energy source 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4142466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Building Envelope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28216"/>
            <a:ext cx="10515600" cy="4448747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After orienting your structure, the efficiency of the building is the next </a:t>
            </a:r>
            <a:r>
              <a:rPr lang="en-US" sz="2400" b="1" dirty="0"/>
              <a:t>most</a:t>
            </a:r>
            <a:r>
              <a:rPr lang="en-US" sz="2400" dirty="0"/>
              <a:t> critical step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With a Net Zero home, the building envelope must be highly efficient.</a:t>
            </a:r>
          </a:p>
          <a:p>
            <a:endParaRPr lang="en-US" sz="2400" dirty="0"/>
          </a:p>
          <a:p>
            <a:r>
              <a:rPr lang="en-US" sz="2400" dirty="0"/>
              <a:t>Areas such as doors, </a:t>
            </a:r>
            <a:r>
              <a:rPr lang="en-US" b="1" i="1" dirty="0"/>
              <a:t>windows</a:t>
            </a:r>
            <a:r>
              <a:rPr lang="en-US" sz="2400" dirty="0"/>
              <a:t>, the attic, the foundation, and the exterior walls, must be properly sealed with a high R-value and low air leakage through cracks &amp; gaps. This ensures the home uses every unit of energy to its maximum potential.</a:t>
            </a:r>
          </a:p>
          <a:p>
            <a:endParaRPr lang="en-US" sz="2400" dirty="0"/>
          </a:p>
          <a:p>
            <a:r>
              <a:rPr lang="en-US" sz="2400" dirty="0"/>
              <a:t>Most wall assemblies are thicker than standard construction. Careful considerations need to be made to balance cost and efficiency.</a:t>
            </a:r>
          </a:p>
          <a:p>
            <a:pPr marL="0" indent="0">
              <a:buNone/>
            </a:pP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354534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70432"/>
            <a:ext cx="10515600" cy="5006531"/>
          </a:xfrm>
        </p:spPr>
        <p:txBody>
          <a:bodyPr>
            <a:normAutofit/>
          </a:bodyPr>
          <a:lstStyle/>
          <a:p>
            <a:r>
              <a:rPr lang="en-US" sz="3200" b="1" dirty="0"/>
              <a:t>Windows</a:t>
            </a:r>
            <a:r>
              <a:rPr lang="en-US" sz="3200" dirty="0"/>
              <a:t> are efficient with respects to;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Air tightness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Limiting Radiant heat loss/gain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Limiting Convection heat loss/gain</a:t>
            </a:r>
          </a:p>
          <a:p>
            <a:pPr marL="457200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6481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056" y="1037575"/>
            <a:ext cx="10515600" cy="4106116"/>
          </a:xfrm>
        </p:spPr>
        <p:txBody>
          <a:bodyPr>
            <a:normAutofit/>
          </a:bodyPr>
          <a:lstStyle/>
          <a:p>
            <a:r>
              <a:rPr lang="en-US" sz="3600" dirty="0"/>
              <a:t>Window are efficient by being;</a:t>
            </a:r>
          </a:p>
          <a:p>
            <a:pPr lvl="1"/>
            <a:r>
              <a:rPr lang="en-US" sz="3200" dirty="0"/>
              <a:t>Air tight</a:t>
            </a:r>
          </a:p>
          <a:p>
            <a:pPr marL="457200" lvl="1" indent="0">
              <a:buNone/>
            </a:pPr>
            <a:endParaRPr lang="en-US" sz="3200" dirty="0"/>
          </a:p>
          <a:p>
            <a:pPr lvl="2"/>
            <a:r>
              <a:rPr lang="en-US" sz="3200" dirty="0"/>
              <a:t>Inherent design</a:t>
            </a:r>
          </a:p>
          <a:p>
            <a:pPr lvl="3"/>
            <a:r>
              <a:rPr lang="en-US" sz="2800" dirty="0"/>
              <a:t>General order of most air tight to least:</a:t>
            </a:r>
          </a:p>
          <a:p>
            <a:pPr lvl="4"/>
            <a:r>
              <a:rPr lang="en-US" sz="2800" dirty="0"/>
              <a:t>Casement &gt; Single Hung &gt; Double Hung &gt; Slider</a:t>
            </a:r>
          </a:p>
          <a:p>
            <a:pPr marL="1828800" lvl="4" indent="0">
              <a:buNone/>
            </a:pPr>
            <a:endParaRPr lang="en-US" sz="2800" dirty="0"/>
          </a:p>
          <a:p>
            <a:pPr marL="1371600" lvl="3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3174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Configurations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4007" y="1928765"/>
            <a:ext cx="31242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Windows:</a:t>
            </a:r>
          </a:p>
          <a:p>
            <a:r>
              <a:rPr lang="en-US" sz="2400" dirty="0"/>
              <a:t>Casement</a:t>
            </a:r>
          </a:p>
          <a:p>
            <a:r>
              <a:rPr lang="en-US" sz="2400" dirty="0"/>
              <a:t>Awning</a:t>
            </a:r>
          </a:p>
          <a:p>
            <a:r>
              <a:rPr lang="en-US" sz="2400" dirty="0"/>
              <a:t>Tilt Turn</a:t>
            </a:r>
          </a:p>
          <a:p>
            <a:r>
              <a:rPr lang="en-US" sz="2400" dirty="0"/>
              <a:t>Hopper</a:t>
            </a:r>
          </a:p>
          <a:p>
            <a:r>
              <a:rPr lang="en-US" sz="2400" dirty="0"/>
              <a:t>Fixed</a:t>
            </a:r>
          </a:p>
          <a:p>
            <a:r>
              <a:rPr lang="en-US" sz="2400" dirty="0"/>
              <a:t>Single Hung</a:t>
            </a:r>
          </a:p>
          <a:p>
            <a:r>
              <a:rPr lang="en-US" sz="2400" dirty="0"/>
              <a:t>Double Hung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28BB9B-DC51-463E-868E-4137744C95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1655" y="1551695"/>
            <a:ext cx="1427107" cy="18744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270CF6-5EDF-4466-AE72-3A6020A977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8203" y="4418759"/>
            <a:ext cx="2351587" cy="9950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D0AC03-D8A6-46D3-8624-8DC2B584FB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3838" y="3921218"/>
            <a:ext cx="2716958" cy="1681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CDAABC-03B2-43E5-B229-2FE28E5499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9682" y="3714226"/>
            <a:ext cx="1318311" cy="2218154"/>
          </a:xfrm>
          <a:prstGeom prst="rect">
            <a:avLst/>
          </a:prstGeom>
        </p:spPr>
      </p:pic>
      <p:pic>
        <p:nvPicPr>
          <p:cNvPr id="1026" name="Picture 2" descr="Casement Windows Replacement and Installation Toronto | Direct Pr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203" y="1551695"/>
            <a:ext cx="1378414" cy="262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wning Window | Pollard Windows &amp; Door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322" y="1785231"/>
            <a:ext cx="2271596" cy="192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0262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16" y="760796"/>
            <a:ext cx="4846320" cy="5259822"/>
          </a:xfrm>
        </p:spPr>
        <p:txBody>
          <a:bodyPr>
            <a:normAutofit fontScale="62500" lnSpcReduction="20000"/>
          </a:bodyPr>
          <a:lstStyle/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/>
              <a:t>Weatherstripping provides a good seal medium:</a:t>
            </a:r>
          </a:p>
          <a:p>
            <a:r>
              <a:rPr lang="en-US" sz="4000" dirty="0"/>
              <a:t>Positive contact</a:t>
            </a:r>
          </a:p>
          <a:p>
            <a:pPr lvl="1"/>
            <a:r>
              <a:rPr lang="en-US" sz="3600" dirty="0"/>
              <a:t>Important to have engagement between surfaces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Weatherstrip can be:	</a:t>
            </a:r>
          </a:p>
          <a:p>
            <a:pPr lvl="1"/>
            <a:r>
              <a:rPr lang="en-US" sz="3600" dirty="0"/>
              <a:t>Felt (better for slider surfaces)</a:t>
            </a:r>
          </a:p>
          <a:p>
            <a:pPr lvl="1"/>
            <a:r>
              <a:rPr lang="en-US" sz="3600" dirty="0"/>
              <a:t>bulb seal (good for compression contact)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Often window designs with incorporate 1, 2, or 3 perimeter points of contact using both felt and bulb seal</a:t>
            </a:r>
            <a:endParaRPr lang="en-US" dirty="0"/>
          </a:p>
          <a:p>
            <a:pPr lvl="3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EF3C9-FCDB-45D3-BA9F-B498A1AD14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91" b="8671"/>
          <a:stretch/>
        </p:blipFill>
        <p:spPr>
          <a:xfrm>
            <a:off x="8691587" y="1636104"/>
            <a:ext cx="2530311" cy="2768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F9C719-9D65-4CA7-80FC-AD22F04DA3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0" t="10960" r="10380" b="21681"/>
          <a:stretch/>
        </p:blipFill>
        <p:spPr>
          <a:xfrm>
            <a:off x="6216977" y="3615431"/>
            <a:ext cx="2309567" cy="2405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FECBCD-990A-437B-B618-0D63E4A079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98" b="5957"/>
          <a:stretch/>
        </p:blipFill>
        <p:spPr>
          <a:xfrm>
            <a:off x="5748312" y="760796"/>
            <a:ext cx="2309568" cy="27426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26CF1-EACF-4028-A2DC-D3E43A790B19}"/>
              </a:ext>
            </a:extLst>
          </p:cNvPr>
          <p:cNvSpPr/>
          <p:nvPr/>
        </p:nvSpPr>
        <p:spPr>
          <a:xfrm>
            <a:off x="6903096" y="1176338"/>
            <a:ext cx="499621" cy="107156"/>
          </a:xfrm>
          <a:prstGeom prst="rect">
            <a:avLst/>
          </a:prstGeom>
          <a:solidFill>
            <a:srgbClr val="B0A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2F4BFD-4964-446D-BA8A-9F711DF473CF}"/>
              </a:ext>
            </a:extLst>
          </p:cNvPr>
          <p:cNvSpPr/>
          <p:nvPr/>
        </p:nvSpPr>
        <p:spPr>
          <a:xfrm>
            <a:off x="7371761" y="1986579"/>
            <a:ext cx="240729" cy="188536"/>
          </a:xfrm>
          <a:prstGeom prst="rect">
            <a:avLst/>
          </a:prstGeom>
          <a:solidFill>
            <a:srgbClr val="B0B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9825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48" y="396681"/>
            <a:ext cx="10515600" cy="1325563"/>
          </a:xfrm>
        </p:spPr>
        <p:txBody>
          <a:bodyPr/>
          <a:lstStyle/>
          <a:p>
            <a:r>
              <a:rPr lang="en-CA" dirty="0"/>
              <a:t>Evolution of the uPVC Window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10094-D0C1-4CEE-9082-74062995E0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7847" y="1494582"/>
            <a:ext cx="7990001" cy="445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303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564" y="690967"/>
            <a:ext cx="5571084" cy="5609249"/>
          </a:xfrm>
        </p:spPr>
        <p:txBody>
          <a:bodyPr>
            <a:normAutofit/>
          </a:bodyPr>
          <a:lstStyle/>
          <a:p>
            <a:r>
              <a:rPr lang="en-US" sz="3200" dirty="0"/>
              <a:t>Glazing technique can impact air infiltration. 3 glazing techniques include:</a:t>
            </a:r>
          </a:p>
          <a:p>
            <a:pPr marL="0" indent="0">
              <a:buNone/>
            </a:pPr>
            <a:endParaRPr lang="en-US" sz="3200" dirty="0"/>
          </a:p>
          <a:p>
            <a:pPr lvl="1"/>
            <a:r>
              <a:rPr lang="en-US" b="1" dirty="0"/>
              <a:t>Glazing tape</a:t>
            </a:r>
            <a:r>
              <a:rPr lang="en-US" dirty="0"/>
              <a:t>; butyl back tape applied to glazing surface, must be sealed in cut corners</a:t>
            </a:r>
          </a:p>
          <a:p>
            <a:pPr lvl="1"/>
            <a:r>
              <a:rPr lang="en-US" b="1" dirty="0"/>
              <a:t>Sealant bead</a:t>
            </a:r>
            <a:r>
              <a:rPr lang="en-US" dirty="0"/>
              <a:t>; applied wet, size of bead can vary</a:t>
            </a:r>
          </a:p>
          <a:p>
            <a:pPr lvl="1"/>
            <a:r>
              <a:rPr lang="en-US" b="1" dirty="0"/>
              <a:t>Compression seal</a:t>
            </a:r>
            <a:r>
              <a:rPr lang="en-US" dirty="0"/>
              <a:t>; forcing the glazing stop in place compresses the glass to the frame material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2EE1C9-01CC-4CCE-B396-EE986E0A7E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520" y="690967"/>
            <a:ext cx="3658921" cy="224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313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564" y="630936"/>
            <a:ext cx="4626141" cy="558698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r>
              <a:rPr lang="en-US" sz="3200" dirty="0"/>
              <a:t>Locking mechanisms can also positively affect air tightness</a:t>
            </a:r>
          </a:p>
          <a:p>
            <a:pPr marL="0" indent="0">
              <a:buNone/>
            </a:pPr>
            <a:endParaRPr lang="en-US" sz="3200" dirty="0"/>
          </a:p>
          <a:p>
            <a:pPr lvl="1"/>
            <a:r>
              <a:rPr lang="en-US" dirty="0"/>
              <a:t>Multiple locking points engages more of the perimeter of the sash</a:t>
            </a:r>
          </a:p>
          <a:p>
            <a:pPr lvl="1"/>
            <a:r>
              <a:rPr lang="en-US" dirty="0"/>
              <a:t>locking points are evenly spaced along locking edge and snubbers (anchor pins) spaced along hinge edge</a:t>
            </a:r>
          </a:p>
          <a:p>
            <a:pPr lvl="3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E7EE7-6487-4038-98CC-3C59A2B5E5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7777" y="2441543"/>
            <a:ext cx="2717188" cy="36217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9681C2-EA3A-4734-927D-6997577BCC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4456" y="2441542"/>
            <a:ext cx="2717223" cy="361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985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552" y="2183366"/>
            <a:ext cx="4901184" cy="2491267"/>
          </a:xfrm>
        </p:spPr>
        <p:txBody>
          <a:bodyPr>
            <a:normAutofit fontScale="9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000" dirty="0"/>
              <a:t>Blower Door Test</a:t>
            </a:r>
            <a:br>
              <a:rPr lang="en-CA" sz="4000" dirty="0"/>
            </a:br>
            <a:br>
              <a:rPr lang="en-CA" sz="4000" dirty="0"/>
            </a:br>
            <a:r>
              <a:rPr lang="en-CA" sz="3600" dirty="0"/>
              <a:t>Used to measure building</a:t>
            </a:r>
            <a:r>
              <a:rPr lang="en-CA" sz="4000" dirty="0"/>
              <a:t> </a:t>
            </a:r>
            <a:r>
              <a:rPr lang="en-CA" sz="3600" dirty="0"/>
              <a:t>envelope air tightness.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6472" y="849195"/>
            <a:ext cx="3426968" cy="5159610"/>
          </a:xfrm>
        </p:spPr>
      </p:pic>
    </p:spTree>
    <p:extLst>
      <p:ext uri="{BB962C8B-B14F-4D97-AF65-F5344CB8AC3E}">
        <p14:creationId xmlns:p14="http://schemas.microsoft.com/office/powerpoint/2010/main" val="2460038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43C8A33-6E9B-4793-A7AA-B0D45D4655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36"/>
          <a:stretch/>
        </p:blipFill>
        <p:spPr>
          <a:xfrm>
            <a:off x="838200" y="1602296"/>
            <a:ext cx="3761232" cy="44391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3257"/>
            <a:ext cx="10515600" cy="1325563"/>
          </a:xfrm>
        </p:spPr>
        <p:txBody>
          <a:bodyPr>
            <a:normAutofit/>
          </a:bodyPr>
          <a:lstStyle/>
          <a:p>
            <a:r>
              <a:rPr lang="en-CA" sz="4000" dirty="0"/>
              <a:t>Limiting Radiant Heat Loss/Gain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9432" y="1912768"/>
            <a:ext cx="6635496" cy="443913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Dual pane vs triple pane makes a difference as well as the thickness of the actual panes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i="1" dirty="0"/>
              <a:t>Note: switching from dual to triple glazing in a vinyl window is simply done by using a different glazing bead if the designed to accommodate a deeper glazing package, not a complete window change.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6894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123C012-B795-4A51-B08B-82D7C2696D28}"/>
              </a:ext>
            </a:extLst>
          </p:cNvPr>
          <p:cNvSpPr txBox="1"/>
          <p:nvPr/>
        </p:nvSpPr>
        <p:spPr>
          <a:xfrm>
            <a:off x="7009647" y="5705857"/>
            <a:ext cx="4018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/>
              <a:t>Passive House Institute – Building Certification Guide</a:t>
            </a:r>
            <a:endParaRPr lang="en-CA" sz="14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795A1B-8315-4FA9-B576-DCC4B6723C0F}"/>
              </a:ext>
            </a:extLst>
          </p:cNvPr>
          <p:cNvSpPr txBox="1"/>
          <p:nvPr/>
        </p:nvSpPr>
        <p:spPr>
          <a:xfrm>
            <a:off x="694944" y="923105"/>
            <a:ext cx="32735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Radiant Heat loss leads to other issues</a:t>
            </a:r>
          </a:p>
          <a:p>
            <a:r>
              <a:rPr lang="en-US" sz="2400" b="1" dirty="0"/>
              <a:t>such as moisture.  This can be reduced by: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Greater air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Inert gas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LoE coating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Low Solar Gain coating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Triple glazing</a:t>
            </a:r>
          </a:p>
          <a:p>
            <a:endParaRPr lang="en-CA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9A4D25-D6AF-41CF-A233-3111605553CB}"/>
              </a:ext>
            </a:extLst>
          </p:cNvPr>
          <p:cNvGrpSpPr/>
          <p:nvPr/>
        </p:nvGrpSpPr>
        <p:grpSpPr>
          <a:xfrm>
            <a:off x="3895343" y="1080169"/>
            <a:ext cx="7470801" cy="4367251"/>
            <a:chOff x="3358183" y="1338605"/>
            <a:chExt cx="7724498" cy="436725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4135F7-0145-4A17-9E94-22E513E80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243"/>
            <a:stretch/>
          </p:blipFill>
          <p:spPr>
            <a:xfrm>
              <a:off x="3358183" y="1338605"/>
              <a:ext cx="7670193" cy="436725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38FE12B-77A8-4CF3-9684-26708210E46A}"/>
                </a:ext>
              </a:extLst>
            </p:cNvPr>
            <p:cNvSpPr/>
            <p:nvPr/>
          </p:nvSpPr>
          <p:spPr>
            <a:xfrm>
              <a:off x="4823012" y="2241176"/>
              <a:ext cx="959223" cy="6454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8ED600-F225-46A8-AB36-BD8FC8A33BC2}"/>
                </a:ext>
              </a:extLst>
            </p:cNvPr>
            <p:cNvSpPr/>
            <p:nvPr/>
          </p:nvSpPr>
          <p:spPr>
            <a:xfrm>
              <a:off x="6458171" y="2241176"/>
              <a:ext cx="1065164" cy="6454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A98748C-2421-4259-A670-B37005107A38}"/>
                </a:ext>
              </a:extLst>
            </p:cNvPr>
            <p:cNvSpPr/>
            <p:nvPr/>
          </p:nvSpPr>
          <p:spPr>
            <a:xfrm>
              <a:off x="8263661" y="2261437"/>
              <a:ext cx="959223" cy="6454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E7D0EDB-C099-4077-829F-73C0A932253F}"/>
                </a:ext>
              </a:extLst>
            </p:cNvPr>
            <p:cNvSpPr/>
            <p:nvPr/>
          </p:nvSpPr>
          <p:spPr>
            <a:xfrm>
              <a:off x="10123458" y="2241176"/>
              <a:ext cx="959223" cy="6454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5540905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896112"/>
            <a:ext cx="6303261" cy="5256637"/>
          </a:xfrm>
        </p:spPr>
        <p:txBody>
          <a:bodyPr>
            <a:normAutofit/>
          </a:bodyPr>
          <a:lstStyle/>
          <a:p>
            <a:r>
              <a:rPr lang="en-US" dirty="0"/>
              <a:t>LoE (low emissivity coatings)</a:t>
            </a:r>
          </a:p>
          <a:p>
            <a:pPr lvl="1"/>
            <a:r>
              <a:rPr lang="en-US" dirty="0"/>
              <a:t>Low solar gain or high solar gain; number of coatings &amp; surface placement</a:t>
            </a:r>
          </a:p>
          <a:p>
            <a:pPr lvl="1"/>
            <a:r>
              <a:rPr lang="en-US" dirty="0"/>
              <a:t>Not all coatings are alike</a:t>
            </a:r>
          </a:p>
          <a:p>
            <a:pPr marL="1828800" lvl="4" indent="0">
              <a:buNone/>
            </a:pPr>
            <a:endParaRPr lang="en-US" dirty="0"/>
          </a:p>
          <a:p>
            <a:r>
              <a:rPr lang="en-US" dirty="0"/>
              <a:t>Glazing spacer material conductivity</a:t>
            </a:r>
          </a:p>
          <a:p>
            <a:pPr lvl="1"/>
            <a:r>
              <a:rPr lang="en-US" dirty="0"/>
              <a:t>Inert gas in glazing cavities</a:t>
            </a:r>
          </a:p>
          <a:p>
            <a:pPr lvl="2"/>
            <a:r>
              <a:rPr lang="en-US" dirty="0"/>
              <a:t>Air, Argon, Krypton</a:t>
            </a:r>
          </a:p>
          <a:p>
            <a:pPr marL="1828800" lvl="4" indent="0">
              <a:buNone/>
            </a:pPr>
            <a:endParaRPr lang="en-US" dirty="0"/>
          </a:p>
          <a:p>
            <a:r>
              <a:rPr lang="en-US" dirty="0"/>
              <a:t>Frame material</a:t>
            </a:r>
          </a:p>
          <a:p>
            <a:pPr lvl="1"/>
            <a:r>
              <a:rPr lang="en-US" dirty="0"/>
              <a:t>Chambered vinyl (air) and </a:t>
            </a:r>
            <a:r>
              <a:rPr lang="en-US" dirty="0" err="1"/>
              <a:t>fibreglass</a:t>
            </a:r>
            <a:r>
              <a:rPr lang="en-US" dirty="0"/>
              <a:t> has higher R value than wood</a:t>
            </a:r>
          </a:p>
          <a:p>
            <a:pPr marL="457200" lvl="1" indent="0">
              <a:buNone/>
            </a:pPr>
            <a:r>
              <a:rPr lang="en-US" dirty="0"/>
              <a:t>   </a:t>
            </a:r>
          </a:p>
          <a:p>
            <a:pPr lvl="3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A00124-1C1E-4B8E-9A66-5016EE21ABA5}"/>
              </a:ext>
            </a:extLst>
          </p:cNvPr>
          <p:cNvGrpSpPr/>
          <p:nvPr/>
        </p:nvGrpSpPr>
        <p:grpSpPr>
          <a:xfrm>
            <a:off x="7141464" y="1874520"/>
            <a:ext cx="4114800" cy="3867912"/>
            <a:chOff x="4500562" y="765176"/>
            <a:chExt cx="4546601" cy="4502156"/>
          </a:xfrm>
        </p:grpSpPr>
        <p:pic>
          <p:nvPicPr>
            <p:cNvPr id="4" name="Picture 6" descr="http://t2.gstatic.com/images?q=tbn:ANd9GcTt55FbVhqsNiYg9oH0pQ6kY29xxNz5ifSHQowUfMhuJIiZdpCi">
              <a:extLst>
                <a:ext uri="{FF2B5EF4-FFF2-40B4-BE49-F238E27FC236}">
                  <a16:creationId xmlns:a16="http://schemas.microsoft.com/office/drawing/2014/main" id="{4634315D-A311-4BC0-94F4-D2A11D0343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00562" y="765176"/>
              <a:ext cx="4546599" cy="4502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40B3A50-1996-470A-9E4F-901E6A0F8D19}"/>
                </a:ext>
              </a:extLst>
            </p:cNvPr>
            <p:cNvSpPr/>
            <p:nvPr/>
          </p:nvSpPr>
          <p:spPr bwMode="auto">
            <a:xfrm>
              <a:off x="6732239" y="1484786"/>
              <a:ext cx="2087910" cy="4320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Two Sheets Low-E Glass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3A5D6B-3DE2-42A0-96F1-850D9B35E783}"/>
                </a:ext>
              </a:extLst>
            </p:cNvPr>
            <p:cNvSpPr/>
            <p:nvPr/>
          </p:nvSpPr>
          <p:spPr bwMode="auto">
            <a:xfrm>
              <a:off x="7201522" y="1989612"/>
              <a:ext cx="1845641" cy="4320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One Sheet Clear Glass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0FB187-70C7-4AA2-AA50-7C7583B702E5}"/>
                </a:ext>
              </a:extLst>
            </p:cNvPr>
            <p:cNvSpPr/>
            <p:nvPr/>
          </p:nvSpPr>
          <p:spPr bwMode="auto">
            <a:xfrm>
              <a:off x="7524749" y="2426427"/>
              <a:ext cx="1522412" cy="4320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Argon gas filled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2F3878-14B3-4C50-8008-5AEF0C28CA19}"/>
                </a:ext>
              </a:extLst>
            </p:cNvPr>
            <p:cNvSpPr/>
            <p:nvPr/>
          </p:nvSpPr>
          <p:spPr bwMode="auto">
            <a:xfrm>
              <a:off x="7956377" y="3152161"/>
              <a:ext cx="1090786" cy="4320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Silicone Spacer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78452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670" y="690102"/>
            <a:ext cx="10515600" cy="458598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Growing trend towards triple glazing in commercial developments:</a:t>
            </a:r>
          </a:p>
          <a:p>
            <a:pPr marL="457200" lvl="1" indent="0">
              <a:buNone/>
            </a:pPr>
            <a:endParaRPr lang="en-US" sz="1600" dirty="0"/>
          </a:p>
          <a:p>
            <a:pPr lvl="1"/>
            <a:r>
              <a:rPr lang="en-US" dirty="0"/>
              <a:t>1 3/8” deep insulated glass units with 2 LoE surfaces and both cavities argon filled can double the R value for the glazed portion of a window.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6B624CA-3D2D-4E22-91CE-9B8AB3B3BD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394741"/>
              </p:ext>
            </p:extLst>
          </p:nvPr>
        </p:nvGraphicFramePr>
        <p:xfrm>
          <a:off x="1408712" y="2909686"/>
          <a:ext cx="9222132" cy="2624327"/>
        </p:xfrm>
        <a:graphic>
          <a:graphicData uri="http://schemas.openxmlformats.org/drawingml/2006/table">
            <a:tbl>
              <a:tblPr/>
              <a:tblGrid>
                <a:gridCol w="3485795">
                  <a:extLst>
                    <a:ext uri="{9D8B030D-6E8A-4147-A177-3AD203B41FA5}">
                      <a16:colId xmlns:a16="http://schemas.microsoft.com/office/drawing/2014/main" val="2855555169"/>
                    </a:ext>
                  </a:extLst>
                </a:gridCol>
                <a:gridCol w="964516">
                  <a:extLst>
                    <a:ext uri="{9D8B030D-6E8A-4147-A177-3AD203B41FA5}">
                      <a16:colId xmlns:a16="http://schemas.microsoft.com/office/drawing/2014/main" val="26960741"/>
                    </a:ext>
                  </a:extLst>
                </a:gridCol>
                <a:gridCol w="998360">
                  <a:extLst>
                    <a:ext uri="{9D8B030D-6E8A-4147-A177-3AD203B41FA5}">
                      <a16:colId xmlns:a16="http://schemas.microsoft.com/office/drawing/2014/main" val="2168759094"/>
                    </a:ext>
                  </a:extLst>
                </a:gridCol>
                <a:gridCol w="10509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1292">
                  <a:extLst>
                    <a:ext uri="{9D8B030D-6E8A-4147-A177-3AD203B41FA5}">
                      <a16:colId xmlns:a16="http://schemas.microsoft.com/office/drawing/2014/main" val="2369050062"/>
                    </a:ext>
                  </a:extLst>
                </a:gridCol>
                <a:gridCol w="1391228">
                  <a:extLst>
                    <a:ext uri="{9D8B030D-6E8A-4147-A177-3AD203B41FA5}">
                      <a16:colId xmlns:a16="http://schemas.microsoft.com/office/drawing/2014/main" val="3072472142"/>
                    </a:ext>
                  </a:extLst>
                </a:gridCol>
              </a:tblGrid>
              <a:tr h="1022903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Glass Option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Energy Rating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U-value (metric)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U-value (imperial)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CA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-Value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Whole Window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Solar Heat Gain Coefficient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305428"/>
                  </a:ext>
                </a:extLst>
              </a:tr>
              <a:tr h="53380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effectLst/>
                          <a:latin typeface="Arial" panose="020B0604020202020204" pitchFamily="34" charset="0"/>
                        </a:rPr>
                        <a:t>Clear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effectLst/>
                          <a:latin typeface="Arial" panose="020B0604020202020204" pitchFamily="34" charset="0"/>
                        </a:rPr>
                        <a:t>2.3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2.44</a:t>
                      </a:r>
                      <a:endParaRPr lang="en-CA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effectLst/>
                          <a:latin typeface="Arial" panose="020B0604020202020204" pitchFamily="34" charset="0"/>
                        </a:rPr>
                        <a:t>0.51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018963"/>
                  </a:ext>
                </a:extLst>
              </a:tr>
              <a:tr h="5338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D</a:t>
                      </a:r>
                      <a:r>
                        <a:rPr lang="en-CA" sz="1800" b="0" i="0" u="none" strike="noStrike" dirty="0" err="1">
                          <a:effectLst/>
                          <a:latin typeface="Arial" panose="020B0604020202020204" pitchFamily="34" charset="0"/>
                        </a:rPr>
                        <a:t>ual</a:t>
                      </a:r>
                      <a:r>
                        <a:rPr lang="en-CA" sz="1800" b="0" i="0" u="none" strike="noStrike" dirty="0">
                          <a:effectLst/>
                          <a:latin typeface="Arial" panose="020B0604020202020204" pitchFamily="34" charset="0"/>
                        </a:rPr>
                        <a:t> Pane – </a:t>
                      </a:r>
                      <a:r>
                        <a:rPr lang="en-CA" sz="1800" b="0" i="0" u="none" strike="noStrike" dirty="0" err="1">
                          <a:effectLst/>
                          <a:latin typeface="Arial" panose="020B0604020202020204" pitchFamily="34" charset="0"/>
                        </a:rPr>
                        <a:t>LoE</a:t>
                      </a:r>
                      <a:r>
                        <a:rPr lang="en-CA" sz="1800" b="0" i="0" u="none" strike="noStrike" dirty="0">
                          <a:effectLst/>
                          <a:latin typeface="Arial" panose="020B0604020202020204" pitchFamily="34" charset="0"/>
                        </a:rPr>
                        <a:t> x1 &amp; Argon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effectLst/>
                          <a:latin typeface="Arial" panose="020B0604020202020204" pitchFamily="34" charset="0"/>
                        </a:rPr>
                        <a:t>1.6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3.57</a:t>
                      </a:r>
                      <a:endParaRPr lang="en-CA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effectLst/>
                          <a:latin typeface="Arial" panose="020B0604020202020204" pitchFamily="34" charset="0"/>
                        </a:rPr>
                        <a:t>0.46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188073"/>
                  </a:ext>
                </a:extLst>
              </a:tr>
              <a:tr h="53380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effectLst/>
                          <a:latin typeface="Arial" panose="020B0604020202020204" pitchFamily="34" charset="0"/>
                        </a:rPr>
                        <a:t>Triple Pane – </a:t>
                      </a:r>
                      <a:r>
                        <a:rPr lang="en-CA" sz="1800" b="0" i="0" u="none" strike="noStrike" dirty="0" err="1">
                          <a:effectLst/>
                          <a:latin typeface="Arial" panose="020B0604020202020204" pitchFamily="34" charset="0"/>
                        </a:rPr>
                        <a:t>LoE</a:t>
                      </a:r>
                      <a:r>
                        <a:rPr lang="en-CA" sz="1800" b="0" i="0" u="none" strike="noStrike" dirty="0">
                          <a:effectLst/>
                          <a:latin typeface="Arial" panose="020B0604020202020204" pitchFamily="34" charset="0"/>
                        </a:rPr>
                        <a:t> x2 &amp; Argon x2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5.56</a:t>
                      </a:r>
                      <a:endParaRPr lang="en-CA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effectLst/>
                          <a:latin typeface="Arial" panose="020B0604020202020204" pitchFamily="34" charset="0"/>
                        </a:rPr>
                        <a:t>0.40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361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7103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14984"/>
            <a:ext cx="3633216" cy="52943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Upfront savings on HVAC systems can be greater than the cost of the triple glazing upgrade.</a:t>
            </a:r>
          </a:p>
          <a:p>
            <a:endParaRPr lang="en-US" dirty="0"/>
          </a:p>
          <a:p>
            <a:r>
              <a:rPr lang="en-US" dirty="0"/>
              <a:t>The annual energy savings and sound abatement are added benefits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8169" y="2059873"/>
            <a:ext cx="6448753" cy="320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152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352" y="667817"/>
            <a:ext cx="10515600" cy="822655"/>
          </a:xfrm>
        </p:spPr>
        <p:txBody>
          <a:bodyPr>
            <a:normAutofit/>
          </a:bodyPr>
          <a:lstStyle/>
          <a:p>
            <a:r>
              <a:rPr lang="en-CA" sz="2800" dirty="0"/>
              <a:t>Radiant Material Transmission Comparison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329276"/>
              </p:ext>
            </p:extLst>
          </p:nvPr>
        </p:nvGraphicFramePr>
        <p:xfrm>
          <a:off x="1179576" y="1490473"/>
          <a:ext cx="9427464" cy="4224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2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2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4690">
                <a:tc>
                  <a:txBody>
                    <a:bodyPr/>
                    <a:lstStyle/>
                    <a:p>
                      <a:pPr algn="ctr"/>
                      <a:r>
                        <a:rPr lang="en-CA" sz="2800" dirty="0"/>
                        <a:t>Material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2800" dirty="0"/>
                        <a:t>K</a:t>
                      </a:r>
                      <a:r>
                        <a:rPr lang="en-CA" sz="2800" baseline="0" dirty="0"/>
                        <a:t> (Conductivity)</a:t>
                      </a:r>
                      <a:endParaRPr lang="en-CA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888">
                <a:tc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 dirty="0"/>
                        <a:t>W/</a:t>
                      </a:r>
                      <a:r>
                        <a:rPr lang="en-CA" sz="2000" b="1" dirty="0" err="1"/>
                        <a:t>m.K</a:t>
                      </a:r>
                      <a:endParaRPr lang="en-C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 dirty="0"/>
                        <a:t>Btu/</a:t>
                      </a:r>
                      <a:r>
                        <a:rPr lang="en-CA" sz="2000" b="1" dirty="0" err="1"/>
                        <a:t>hr.ft.F</a:t>
                      </a:r>
                      <a:endParaRPr lang="en-C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588">
                <a:tc>
                  <a:txBody>
                    <a:bodyPr/>
                    <a:lstStyle/>
                    <a:p>
                      <a:r>
                        <a:rPr lang="en-CA" sz="2000" dirty="0"/>
                        <a:t>Pine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0.14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0.081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009">
                <a:tc>
                  <a:txBody>
                    <a:bodyPr/>
                    <a:lstStyle/>
                    <a:p>
                      <a:r>
                        <a:rPr lang="en-CA" sz="2000" dirty="0"/>
                        <a:t>Vinyl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0.17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0.098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588">
                <a:tc>
                  <a:txBody>
                    <a:bodyPr/>
                    <a:lstStyle/>
                    <a:p>
                      <a:r>
                        <a:rPr lang="en-CA" sz="2000" dirty="0"/>
                        <a:t>Fiberglass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0.30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0.173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588">
                <a:tc>
                  <a:txBody>
                    <a:bodyPr/>
                    <a:lstStyle/>
                    <a:p>
                      <a:r>
                        <a:rPr lang="en-CA" sz="2000" dirty="0"/>
                        <a:t>Glass</a:t>
                      </a:r>
                      <a:r>
                        <a:rPr lang="en-CA" sz="2000" baseline="0" dirty="0"/>
                        <a:t> (float)</a:t>
                      </a:r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0.578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588">
                <a:tc>
                  <a:txBody>
                    <a:bodyPr/>
                    <a:lstStyle/>
                    <a:p>
                      <a:r>
                        <a:rPr lang="en-CA" sz="2000" dirty="0"/>
                        <a:t>Stainless Steel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9.8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588">
                <a:tc>
                  <a:txBody>
                    <a:bodyPr/>
                    <a:lstStyle/>
                    <a:p>
                      <a:r>
                        <a:rPr lang="en-CA" sz="2000" dirty="0"/>
                        <a:t>Aluminum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42.4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4070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0808" y="1394190"/>
            <a:ext cx="10127218" cy="4558553"/>
          </a:xfrm>
        </p:spPr>
        <p:txBody>
          <a:bodyPr>
            <a:normAutofit/>
          </a:bodyPr>
          <a:lstStyle/>
          <a:p>
            <a:r>
              <a:rPr lang="en-US" dirty="0"/>
              <a:t>uPVC Vinyl Windows are efficient by preventing Convection heat transmission</a:t>
            </a:r>
          </a:p>
          <a:p>
            <a:endParaRPr lang="en-US" dirty="0"/>
          </a:p>
          <a:p>
            <a:pPr lvl="1"/>
            <a:r>
              <a:rPr lang="en-US" sz="2800" dirty="0"/>
              <a:t>Sheltering the window glass surface:</a:t>
            </a:r>
          </a:p>
          <a:p>
            <a:pPr lvl="2"/>
            <a:r>
              <a:rPr lang="en-US" sz="2400" dirty="0"/>
              <a:t>Pushing the glazing plane further into wall cavity</a:t>
            </a:r>
          </a:p>
          <a:p>
            <a:pPr marL="914400" lvl="2" indent="0">
              <a:buNone/>
            </a:pPr>
            <a:endParaRPr lang="en-US" sz="2400" dirty="0"/>
          </a:p>
          <a:p>
            <a:pPr lvl="2"/>
            <a:r>
              <a:rPr lang="en-US" sz="2400" dirty="0"/>
              <a:t>Insert window frame into window buck</a:t>
            </a:r>
          </a:p>
          <a:p>
            <a:pPr marL="914400" lvl="2" indent="0">
              <a:buNone/>
            </a:pPr>
            <a:endParaRPr lang="en-US" sz="2400" dirty="0"/>
          </a:p>
          <a:p>
            <a:pPr lvl="2"/>
            <a:r>
              <a:rPr lang="en-US" sz="2400" dirty="0"/>
              <a:t>Add deep exterior casing to window providing a positive seal to the window frame and casing flange to sheathing surface</a:t>
            </a:r>
          </a:p>
          <a:p>
            <a:pPr marL="1371600" lvl="3" indent="0">
              <a:buNone/>
            </a:pP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1048512" y="601718"/>
            <a:ext cx="76684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dirty="0"/>
              <a:t>Limiting Convection Heat Loss/Gain </a:t>
            </a:r>
          </a:p>
        </p:txBody>
      </p:sp>
    </p:spTree>
    <p:extLst>
      <p:ext uri="{BB962C8B-B14F-4D97-AF65-F5344CB8AC3E}">
        <p14:creationId xmlns:p14="http://schemas.microsoft.com/office/powerpoint/2010/main" val="1469220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211499" y="691222"/>
            <a:ext cx="7146604" cy="535995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8142" y="866219"/>
            <a:ext cx="3173506" cy="4629325"/>
          </a:xfrm>
        </p:spPr>
        <p:txBody>
          <a:bodyPr>
            <a:normAutofit fontScale="92500"/>
          </a:bodyPr>
          <a:lstStyle/>
          <a:p>
            <a:pPr algn="l"/>
            <a:r>
              <a:rPr lang="en-US" b="1" dirty="0"/>
              <a:t>The Origins of uPVC</a:t>
            </a:r>
          </a:p>
          <a:p>
            <a:pPr algn="l"/>
            <a:endParaRPr lang="en-US" b="1" dirty="0"/>
          </a:p>
          <a:p>
            <a:pPr algn="l"/>
            <a:r>
              <a:rPr lang="en-US" sz="2800" dirty="0"/>
              <a:t>Searching for a synthetic alternative to rubber, Dr. Waldo Semon of </a:t>
            </a:r>
            <a:r>
              <a:rPr lang="en-US" sz="2800" dirty="0" err="1"/>
              <a:t>B.F.Goodrich</a:t>
            </a:r>
            <a:r>
              <a:rPr lang="en-US" sz="2800" dirty="0"/>
              <a:t>® formulated the first PVC polymer in 1926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24878834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2765" y="1962157"/>
            <a:ext cx="32393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Deep exterior jamb sealed to window frame pushes window glazing plane further into wall cavity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814" y="1106424"/>
            <a:ext cx="6191619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114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7037"/>
            <a:ext cx="10515600" cy="1325563"/>
          </a:xfrm>
        </p:spPr>
        <p:txBody>
          <a:bodyPr/>
          <a:lstStyle/>
          <a:p>
            <a:r>
              <a:rPr lang="en-US" dirty="0"/>
              <a:t>Sound Abatement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5055"/>
            <a:ext cx="4593337" cy="2872705"/>
          </a:xfrm>
        </p:spPr>
        <p:txBody>
          <a:bodyPr>
            <a:noAutofit/>
          </a:bodyPr>
          <a:lstStyle/>
          <a:p>
            <a:r>
              <a:rPr lang="en-US" dirty="0"/>
              <a:t>Air, rail, and highway traffic and associated noise is on the rise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It is important to match the performance of windows and doors with that of the wall since sound transmission finds the weakest path</a:t>
            </a:r>
            <a:endParaRPr lang="en-CA" sz="3200" dirty="0"/>
          </a:p>
        </p:txBody>
      </p:sp>
      <p:sp>
        <p:nvSpPr>
          <p:cNvPr id="4" name="Sound">
            <a:extLst>
              <a:ext uri="{FF2B5EF4-FFF2-40B4-BE49-F238E27FC236}">
                <a16:creationId xmlns:a16="http://schemas.microsoft.com/office/drawing/2014/main" id="{C9B62767-605B-4A1B-A179-7D6F0CEF8C2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9067800" y="788986"/>
            <a:ext cx="1143000" cy="963614"/>
          </a:xfrm>
          <a:custGeom>
            <a:avLst/>
            <a:gdLst>
              <a:gd name="T0" fmla="*/ 11164 w 21600"/>
              <a:gd name="T1" fmla="*/ 21159 h 21600"/>
              <a:gd name="T2" fmla="*/ 11164 w 21600"/>
              <a:gd name="T3" fmla="*/ 0 h 21600"/>
              <a:gd name="T4" fmla="*/ 0 w 21600"/>
              <a:gd name="T5" fmla="*/ 10800 h 21600"/>
              <a:gd name="T6" fmla="*/ 21600 w 21600"/>
              <a:gd name="T7" fmla="*/ 10800 h 21600"/>
              <a:gd name="T8" fmla="*/ 761 w 21600"/>
              <a:gd name="T9" fmla="*/ 22454 h 21600"/>
              <a:gd name="T10" fmla="*/ 21069 w 21600"/>
              <a:gd name="T11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7273"/>
                </a:moveTo>
                <a:lnTo>
                  <a:pt x="5824" y="7273"/>
                </a:lnTo>
                <a:lnTo>
                  <a:pt x="11164" y="0"/>
                </a:lnTo>
                <a:lnTo>
                  <a:pt x="11164" y="21159"/>
                </a:lnTo>
                <a:lnTo>
                  <a:pt x="5824" y="13885"/>
                </a:lnTo>
                <a:lnTo>
                  <a:pt x="0" y="13885"/>
                </a:lnTo>
                <a:lnTo>
                  <a:pt x="0" y="7273"/>
                </a:lnTo>
                <a:close/>
              </a:path>
              <a:path w="21600" h="21600">
                <a:moveTo>
                  <a:pt x="13024" y="7273"/>
                </a:moveTo>
                <a:lnTo>
                  <a:pt x="13591" y="6722"/>
                </a:lnTo>
                <a:lnTo>
                  <a:pt x="13833" y="7548"/>
                </a:lnTo>
                <a:lnTo>
                  <a:pt x="14076" y="8485"/>
                </a:lnTo>
                <a:lnTo>
                  <a:pt x="14157" y="9367"/>
                </a:lnTo>
                <a:lnTo>
                  <a:pt x="14197" y="10524"/>
                </a:lnTo>
                <a:lnTo>
                  <a:pt x="14197" y="11406"/>
                </a:lnTo>
                <a:lnTo>
                  <a:pt x="14116" y="12012"/>
                </a:lnTo>
                <a:lnTo>
                  <a:pt x="13995" y="12728"/>
                </a:lnTo>
                <a:lnTo>
                  <a:pt x="13833" y="13444"/>
                </a:lnTo>
                <a:lnTo>
                  <a:pt x="13712" y="14106"/>
                </a:lnTo>
                <a:lnTo>
                  <a:pt x="13591" y="14546"/>
                </a:lnTo>
                <a:lnTo>
                  <a:pt x="13065" y="13885"/>
                </a:lnTo>
                <a:lnTo>
                  <a:pt x="13307" y="12893"/>
                </a:lnTo>
                <a:lnTo>
                  <a:pt x="13469" y="11791"/>
                </a:lnTo>
                <a:lnTo>
                  <a:pt x="13550" y="10910"/>
                </a:lnTo>
                <a:lnTo>
                  <a:pt x="13591" y="10138"/>
                </a:lnTo>
                <a:lnTo>
                  <a:pt x="13469" y="9367"/>
                </a:lnTo>
                <a:lnTo>
                  <a:pt x="13388" y="8595"/>
                </a:lnTo>
                <a:lnTo>
                  <a:pt x="13267" y="7934"/>
                </a:lnTo>
                <a:lnTo>
                  <a:pt x="13024" y="7273"/>
                </a:lnTo>
                <a:close/>
              </a:path>
              <a:path w="21600" h="21600">
                <a:moveTo>
                  <a:pt x="16382" y="3967"/>
                </a:moveTo>
                <a:lnTo>
                  <a:pt x="16786" y="5179"/>
                </a:lnTo>
                <a:lnTo>
                  <a:pt x="17150" y="6612"/>
                </a:lnTo>
                <a:lnTo>
                  <a:pt x="17474" y="8651"/>
                </a:lnTo>
                <a:lnTo>
                  <a:pt x="17595" y="9753"/>
                </a:lnTo>
                <a:lnTo>
                  <a:pt x="17635" y="12012"/>
                </a:lnTo>
                <a:lnTo>
                  <a:pt x="17393" y="13665"/>
                </a:lnTo>
                <a:lnTo>
                  <a:pt x="17150" y="15208"/>
                </a:lnTo>
                <a:lnTo>
                  <a:pt x="16786" y="16310"/>
                </a:lnTo>
                <a:lnTo>
                  <a:pt x="16341" y="17687"/>
                </a:lnTo>
                <a:lnTo>
                  <a:pt x="15815" y="17081"/>
                </a:lnTo>
                <a:lnTo>
                  <a:pt x="16503" y="14602"/>
                </a:lnTo>
                <a:lnTo>
                  <a:pt x="16786" y="13169"/>
                </a:lnTo>
                <a:lnTo>
                  <a:pt x="16867" y="12012"/>
                </a:lnTo>
                <a:lnTo>
                  <a:pt x="16867" y="9642"/>
                </a:lnTo>
                <a:lnTo>
                  <a:pt x="16705" y="7989"/>
                </a:lnTo>
                <a:lnTo>
                  <a:pt x="16422" y="6612"/>
                </a:lnTo>
                <a:lnTo>
                  <a:pt x="16220" y="5675"/>
                </a:lnTo>
                <a:lnTo>
                  <a:pt x="15856" y="4518"/>
                </a:lnTo>
                <a:lnTo>
                  <a:pt x="16382" y="3967"/>
                </a:lnTo>
                <a:close/>
              </a:path>
              <a:path w="21600" h="21600">
                <a:moveTo>
                  <a:pt x="18889" y="1377"/>
                </a:moveTo>
                <a:lnTo>
                  <a:pt x="19415" y="826"/>
                </a:lnTo>
                <a:lnTo>
                  <a:pt x="20194" y="2576"/>
                </a:lnTo>
                <a:lnTo>
                  <a:pt x="20831" y="4683"/>
                </a:lnTo>
                <a:lnTo>
                  <a:pt x="21357" y="7204"/>
                </a:lnTo>
                <a:lnTo>
                  <a:pt x="21650" y="9450"/>
                </a:lnTo>
                <a:lnTo>
                  <a:pt x="21600" y="12301"/>
                </a:lnTo>
                <a:lnTo>
                  <a:pt x="21215" y="15938"/>
                </a:lnTo>
                <a:lnTo>
                  <a:pt x="20629" y="18348"/>
                </a:lnTo>
                <a:lnTo>
                  <a:pt x="19415" y="21655"/>
                </a:lnTo>
                <a:lnTo>
                  <a:pt x="18889" y="21159"/>
                </a:lnTo>
                <a:lnTo>
                  <a:pt x="19901" y="18404"/>
                </a:lnTo>
                <a:lnTo>
                  <a:pt x="20467" y="15593"/>
                </a:lnTo>
                <a:lnTo>
                  <a:pt x="20791" y="12342"/>
                </a:lnTo>
                <a:lnTo>
                  <a:pt x="20871" y="9532"/>
                </a:lnTo>
                <a:lnTo>
                  <a:pt x="20629" y="7411"/>
                </a:lnTo>
                <a:lnTo>
                  <a:pt x="20062" y="4628"/>
                </a:lnTo>
                <a:lnTo>
                  <a:pt x="19415" y="2810"/>
                </a:lnTo>
                <a:lnTo>
                  <a:pt x="18889" y="1377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146" name="Picture 2" descr="Linking Affordable Housing and Transit | TransFor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4435" y="2411604"/>
            <a:ext cx="5588677" cy="291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93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 </a:t>
            </a:r>
          </a:p>
        </p:txBody>
      </p:sp>
      <p:sp>
        <p:nvSpPr>
          <p:cNvPr id="4" name="Sound">
            <a:extLst>
              <a:ext uri="{FF2B5EF4-FFF2-40B4-BE49-F238E27FC236}">
                <a16:creationId xmlns:a16="http://schemas.microsoft.com/office/drawing/2014/main" id="{C9B62767-605B-4A1B-A179-7D6F0CEF8C2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9067800" y="788986"/>
            <a:ext cx="1143000" cy="963614"/>
          </a:xfrm>
          <a:custGeom>
            <a:avLst/>
            <a:gdLst>
              <a:gd name="T0" fmla="*/ 11164 w 21600"/>
              <a:gd name="T1" fmla="*/ 21159 h 21600"/>
              <a:gd name="T2" fmla="*/ 11164 w 21600"/>
              <a:gd name="T3" fmla="*/ 0 h 21600"/>
              <a:gd name="T4" fmla="*/ 0 w 21600"/>
              <a:gd name="T5" fmla="*/ 10800 h 21600"/>
              <a:gd name="T6" fmla="*/ 21600 w 21600"/>
              <a:gd name="T7" fmla="*/ 10800 h 21600"/>
              <a:gd name="T8" fmla="*/ 761 w 21600"/>
              <a:gd name="T9" fmla="*/ 22454 h 21600"/>
              <a:gd name="T10" fmla="*/ 21069 w 21600"/>
              <a:gd name="T11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7273"/>
                </a:moveTo>
                <a:lnTo>
                  <a:pt x="5824" y="7273"/>
                </a:lnTo>
                <a:lnTo>
                  <a:pt x="11164" y="0"/>
                </a:lnTo>
                <a:lnTo>
                  <a:pt x="11164" y="21159"/>
                </a:lnTo>
                <a:lnTo>
                  <a:pt x="5824" y="13885"/>
                </a:lnTo>
                <a:lnTo>
                  <a:pt x="0" y="13885"/>
                </a:lnTo>
                <a:lnTo>
                  <a:pt x="0" y="7273"/>
                </a:lnTo>
                <a:close/>
              </a:path>
              <a:path w="21600" h="21600">
                <a:moveTo>
                  <a:pt x="13024" y="7273"/>
                </a:moveTo>
                <a:lnTo>
                  <a:pt x="13591" y="6722"/>
                </a:lnTo>
                <a:lnTo>
                  <a:pt x="13833" y="7548"/>
                </a:lnTo>
                <a:lnTo>
                  <a:pt x="14076" y="8485"/>
                </a:lnTo>
                <a:lnTo>
                  <a:pt x="14157" y="9367"/>
                </a:lnTo>
                <a:lnTo>
                  <a:pt x="14197" y="10524"/>
                </a:lnTo>
                <a:lnTo>
                  <a:pt x="14197" y="11406"/>
                </a:lnTo>
                <a:lnTo>
                  <a:pt x="14116" y="12012"/>
                </a:lnTo>
                <a:lnTo>
                  <a:pt x="13995" y="12728"/>
                </a:lnTo>
                <a:lnTo>
                  <a:pt x="13833" y="13444"/>
                </a:lnTo>
                <a:lnTo>
                  <a:pt x="13712" y="14106"/>
                </a:lnTo>
                <a:lnTo>
                  <a:pt x="13591" y="14546"/>
                </a:lnTo>
                <a:lnTo>
                  <a:pt x="13065" y="13885"/>
                </a:lnTo>
                <a:lnTo>
                  <a:pt x="13307" y="12893"/>
                </a:lnTo>
                <a:lnTo>
                  <a:pt x="13469" y="11791"/>
                </a:lnTo>
                <a:lnTo>
                  <a:pt x="13550" y="10910"/>
                </a:lnTo>
                <a:lnTo>
                  <a:pt x="13591" y="10138"/>
                </a:lnTo>
                <a:lnTo>
                  <a:pt x="13469" y="9367"/>
                </a:lnTo>
                <a:lnTo>
                  <a:pt x="13388" y="8595"/>
                </a:lnTo>
                <a:lnTo>
                  <a:pt x="13267" y="7934"/>
                </a:lnTo>
                <a:lnTo>
                  <a:pt x="13024" y="7273"/>
                </a:lnTo>
                <a:close/>
              </a:path>
              <a:path w="21600" h="21600">
                <a:moveTo>
                  <a:pt x="16382" y="3967"/>
                </a:moveTo>
                <a:lnTo>
                  <a:pt x="16786" y="5179"/>
                </a:lnTo>
                <a:lnTo>
                  <a:pt x="17150" y="6612"/>
                </a:lnTo>
                <a:lnTo>
                  <a:pt x="17474" y="8651"/>
                </a:lnTo>
                <a:lnTo>
                  <a:pt x="17595" y="9753"/>
                </a:lnTo>
                <a:lnTo>
                  <a:pt x="17635" y="12012"/>
                </a:lnTo>
                <a:lnTo>
                  <a:pt x="17393" y="13665"/>
                </a:lnTo>
                <a:lnTo>
                  <a:pt x="17150" y="15208"/>
                </a:lnTo>
                <a:lnTo>
                  <a:pt x="16786" y="16310"/>
                </a:lnTo>
                <a:lnTo>
                  <a:pt x="16341" y="17687"/>
                </a:lnTo>
                <a:lnTo>
                  <a:pt x="15815" y="17081"/>
                </a:lnTo>
                <a:lnTo>
                  <a:pt x="16503" y="14602"/>
                </a:lnTo>
                <a:lnTo>
                  <a:pt x="16786" y="13169"/>
                </a:lnTo>
                <a:lnTo>
                  <a:pt x="16867" y="12012"/>
                </a:lnTo>
                <a:lnTo>
                  <a:pt x="16867" y="9642"/>
                </a:lnTo>
                <a:lnTo>
                  <a:pt x="16705" y="7989"/>
                </a:lnTo>
                <a:lnTo>
                  <a:pt x="16422" y="6612"/>
                </a:lnTo>
                <a:lnTo>
                  <a:pt x="16220" y="5675"/>
                </a:lnTo>
                <a:lnTo>
                  <a:pt x="15856" y="4518"/>
                </a:lnTo>
                <a:lnTo>
                  <a:pt x="16382" y="3967"/>
                </a:lnTo>
                <a:close/>
              </a:path>
              <a:path w="21600" h="21600">
                <a:moveTo>
                  <a:pt x="18889" y="1377"/>
                </a:moveTo>
                <a:lnTo>
                  <a:pt x="19415" y="826"/>
                </a:lnTo>
                <a:lnTo>
                  <a:pt x="20194" y="2576"/>
                </a:lnTo>
                <a:lnTo>
                  <a:pt x="20831" y="4683"/>
                </a:lnTo>
                <a:lnTo>
                  <a:pt x="21357" y="7204"/>
                </a:lnTo>
                <a:lnTo>
                  <a:pt x="21650" y="9450"/>
                </a:lnTo>
                <a:lnTo>
                  <a:pt x="21600" y="12301"/>
                </a:lnTo>
                <a:lnTo>
                  <a:pt x="21215" y="15938"/>
                </a:lnTo>
                <a:lnTo>
                  <a:pt x="20629" y="18348"/>
                </a:lnTo>
                <a:lnTo>
                  <a:pt x="19415" y="21655"/>
                </a:lnTo>
                <a:lnTo>
                  <a:pt x="18889" y="21159"/>
                </a:lnTo>
                <a:lnTo>
                  <a:pt x="19901" y="18404"/>
                </a:lnTo>
                <a:lnTo>
                  <a:pt x="20467" y="15593"/>
                </a:lnTo>
                <a:lnTo>
                  <a:pt x="20791" y="12342"/>
                </a:lnTo>
                <a:lnTo>
                  <a:pt x="20871" y="9532"/>
                </a:lnTo>
                <a:lnTo>
                  <a:pt x="20629" y="7411"/>
                </a:lnTo>
                <a:lnTo>
                  <a:pt x="20062" y="4628"/>
                </a:lnTo>
                <a:lnTo>
                  <a:pt x="19415" y="2810"/>
                </a:lnTo>
                <a:lnTo>
                  <a:pt x="18889" y="1377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A9773C-E3FA-49B3-A49F-97B4624100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45" y="2303075"/>
            <a:ext cx="4894851" cy="275335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A49545-549E-4F85-B64B-D898AC82B448}"/>
              </a:ext>
            </a:extLst>
          </p:cNvPr>
          <p:cNvSpPr txBox="1">
            <a:spLocks/>
          </p:cNvSpPr>
          <p:nvPr/>
        </p:nvSpPr>
        <p:spPr>
          <a:xfrm>
            <a:off x="816864" y="1142393"/>
            <a:ext cx="5279136" cy="27969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STC (Sound Transmission Class) ratings have been widely used to define requirements, but OITC (Outdoor Indoor Transmission Class) is being considered to replace it in the long term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High performance uPVC windows and doors can deliver excellent sound abatement</a:t>
            </a:r>
          </a:p>
          <a:p>
            <a:pPr marL="1371600" lvl="3" indent="0">
              <a:buFont typeface="Arial" panose="020B0604020202020204" pitchFamily="34" charset="0"/>
              <a:buNone/>
            </a:pP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1889800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240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Adapting High Efficiency Windows to Designer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56140"/>
            <a:ext cx="10515600" cy="44019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Casing/Brickmould Options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E01755-D0C3-4677-85A7-D50C0E1CD6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25" y="2350008"/>
            <a:ext cx="5275351" cy="34783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39D902-3F80-47B4-A81D-B579340BFA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6208" y="2350008"/>
            <a:ext cx="4709160" cy="362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835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8999E1-07F9-46E6-876B-6D53275D2D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8396" y="3655295"/>
            <a:ext cx="3029892" cy="218220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618" y="771266"/>
            <a:ext cx="3301386" cy="41061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Glazing options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sz="2600" dirty="0"/>
              <a:t>Satin deco, pin head, rain glass, spandrel</a:t>
            </a:r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Tempered, laminate</a:t>
            </a:r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Grilles, Simulated Divided lite</a:t>
            </a:r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PTAC Louvers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5224BA-7779-411E-82CA-E045B56E00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21798" y="1603539"/>
            <a:ext cx="4996257" cy="347167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8396" y="859533"/>
            <a:ext cx="1206007" cy="131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3273" y="859533"/>
            <a:ext cx="1202502" cy="131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8396" y="2217972"/>
            <a:ext cx="1209075" cy="126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3273" y="2228063"/>
            <a:ext cx="1211165" cy="125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92536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290" y="1466805"/>
            <a:ext cx="2864224" cy="3164822"/>
          </a:xfrm>
        </p:spPr>
        <p:txBody>
          <a:bodyPr/>
          <a:lstStyle/>
          <a:p>
            <a:r>
              <a:rPr lang="en-US" dirty="0"/>
              <a:t>Shapes + Sizes</a:t>
            </a:r>
          </a:p>
          <a:p>
            <a:r>
              <a:rPr lang="en-US" dirty="0"/>
              <a:t>Interior Extensions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4A3829-5133-4ADB-8F4B-A14923D6DD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6949" y="1127884"/>
            <a:ext cx="3764201" cy="40833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569490-B8D0-468F-992F-1C46CB5943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8894" y="1127884"/>
            <a:ext cx="3609457" cy="40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539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635" y="979037"/>
            <a:ext cx="7591956" cy="4899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7576" y="1367580"/>
            <a:ext cx="2413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Proxima Nova Light" panose="02000506030000020004" pitchFamily="50" charset="0"/>
              </a:rPr>
              <a:t>Modern uPVC Profile Bending Equipment</a:t>
            </a:r>
          </a:p>
        </p:txBody>
      </p:sp>
    </p:spTree>
    <p:extLst>
      <p:ext uri="{BB962C8B-B14F-4D97-AF65-F5344CB8AC3E}">
        <p14:creationId xmlns:p14="http://schemas.microsoft.com/office/powerpoint/2010/main" val="30404047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2800" dirty="0">
                <a:latin typeface="Proxima Nova Light" panose="02000506030000020004" pitchFamily="50" charset="0"/>
                <a:ea typeface="+mn-ea"/>
                <a:cs typeface="+mn-cs"/>
              </a:rPr>
              <a:t>Color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01906"/>
            <a:ext cx="4867656" cy="406997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buClr>
                <a:schemeClr val="tx1"/>
              </a:buClr>
              <a:buSzPct val="65000"/>
            </a:pPr>
            <a:r>
              <a:rPr lang="en-US" sz="2400" dirty="0"/>
              <a:t>Historically uPVC windows were available mainly in white or tan extrusions</a:t>
            </a:r>
          </a:p>
          <a:p>
            <a:pPr>
              <a:lnSpc>
                <a:spcPct val="115000"/>
              </a:lnSpc>
              <a:buClr>
                <a:schemeClr val="tx1"/>
              </a:buClr>
              <a:buSzPct val="65000"/>
            </a:pPr>
            <a:r>
              <a:rPr lang="en-US" sz="2400" dirty="0"/>
              <a:t>The advent of waterborne polyurethane coating processes for uPVC windows have created a rapid growth in demand for color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F229CB-4A57-4328-A041-76C32B790E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538882" y="681317"/>
            <a:ext cx="2814917" cy="3290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45FBFF-74BD-4574-A207-B29C3EB641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0494" y="3414124"/>
            <a:ext cx="5383305" cy="2619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92CD16-625B-49D8-8C67-139B12A863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6" r="-1"/>
          <a:stretch/>
        </p:blipFill>
        <p:spPr>
          <a:xfrm>
            <a:off x="5970493" y="711061"/>
            <a:ext cx="2785694" cy="271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386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472" y="1128836"/>
            <a:ext cx="4136136" cy="406997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buClr>
                <a:schemeClr val="tx1"/>
              </a:buClr>
              <a:buSzPct val="65000"/>
            </a:pPr>
            <a:r>
              <a:rPr lang="en-US" dirty="0"/>
              <a:t>The coating chemically bonds to the PVC providing superior adhesion and durability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1E90F7-0E7A-4E10-9334-BA1D60785B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4336" y="1217620"/>
            <a:ext cx="6284657" cy="44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438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93" y="1079530"/>
            <a:ext cx="4373879" cy="406997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buClr>
                <a:schemeClr val="tx1"/>
              </a:buClr>
              <a:buSzPct val="65000"/>
            </a:pPr>
            <a:r>
              <a:rPr lang="en-US" sz="2400" dirty="0"/>
              <a:t>Heat reflective properties allow a full range of standard colors including greens and blacks</a:t>
            </a:r>
          </a:p>
          <a:p>
            <a:pPr>
              <a:lnSpc>
                <a:spcPct val="115000"/>
              </a:lnSpc>
              <a:buClr>
                <a:schemeClr val="tx1"/>
              </a:buClr>
              <a:buSzPct val="65000"/>
            </a:pPr>
            <a:r>
              <a:rPr lang="en-US" sz="2400" dirty="0"/>
              <a:t>Custom color matching is available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BE8896-AA6B-4E3D-94F3-1C5CA540E3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272" y="1216152"/>
            <a:ext cx="5720320" cy="429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96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5088" y="1496440"/>
            <a:ext cx="4912300" cy="42768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Germany, manufacturers were looking for alternative synthetic materials due to the scarcity of raw materials following the war.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Manufacturers began introducing a vinyl window in the US in the mid 50’s but their designs were small and bulky.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675376" y="2630297"/>
            <a:ext cx="5400672" cy="31407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/>
          </a:p>
          <a:p>
            <a:endParaRPr lang="en-US" dirty="0"/>
          </a:p>
        </p:txBody>
      </p:sp>
      <p:pic>
        <p:nvPicPr>
          <p:cNvPr id="8" name="Picture 2" descr="PVC Extrusion Manufacturer - PVC Tubing, Seals &amp; Gaskets ...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0571" y="1612009"/>
            <a:ext cx="5190427" cy="346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9525E1-AFD7-47FE-9B05-77DB226DF7C4}"/>
              </a:ext>
            </a:extLst>
          </p:cNvPr>
          <p:cNvSpPr txBox="1"/>
          <p:nvPr/>
        </p:nvSpPr>
        <p:spPr>
          <a:xfrm>
            <a:off x="6091430" y="5074024"/>
            <a:ext cx="1770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i="1" dirty="0"/>
              <a:t>Raw synthetic PVC pellets</a:t>
            </a:r>
          </a:p>
        </p:txBody>
      </p:sp>
    </p:spTree>
    <p:extLst>
      <p:ext uri="{BB962C8B-B14F-4D97-AF65-F5344CB8AC3E}">
        <p14:creationId xmlns:p14="http://schemas.microsoft.com/office/powerpoint/2010/main" val="8552289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337" y="1170970"/>
            <a:ext cx="4253752" cy="406997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buClr>
                <a:schemeClr val="tx1"/>
              </a:buClr>
              <a:buSzPct val="65000"/>
            </a:pPr>
            <a:r>
              <a:rPr lang="en-US" sz="2400" dirty="0"/>
              <a:t>Cladded windows do have varied results due to dissimilar material reacting differently to temperature swings as well as moisture build up behind the cladding.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33C63F-CC2F-47BE-9DBA-7F7EA4ACD1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64"/>
          <a:stretch/>
        </p:blipFill>
        <p:spPr>
          <a:xfrm>
            <a:off x="5409571" y="1353671"/>
            <a:ext cx="5944228" cy="444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110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Creekview</a:t>
            </a:r>
          </a:p>
          <a:p>
            <a:r>
              <a:rPr lang="en-CA" dirty="0"/>
              <a:t>Parris Terrace</a:t>
            </a:r>
          </a:p>
          <a:p>
            <a:r>
              <a:rPr lang="en-CA" dirty="0"/>
              <a:t>Halifax Project</a:t>
            </a:r>
          </a:p>
          <a:p>
            <a:r>
              <a:rPr lang="en-CA" dirty="0"/>
              <a:t>Loewen </a:t>
            </a:r>
            <a:r>
              <a:rPr lang="en-CA"/>
              <a:t>window project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150496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120" y="675060"/>
            <a:ext cx="10515600" cy="581727"/>
          </a:xfrm>
        </p:spPr>
        <p:txBody>
          <a:bodyPr>
            <a:noAutofit/>
          </a:bodyPr>
          <a:lstStyle/>
          <a:p>
            <a:r>
              <a:rPr lang="en-CA" sz="3600" dirty="0"/>
              <a:t>Creekview Apartments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120" y="1448092"/>
            <a:ext cx="4038728" cy="3719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dirty="0"/>
              <a:t>Location: Canandaigua, NY</a:t>
            </a:r>
          </a:p>
          <a:p>
            <a:pPr marL="0" indent="0">
              <a:buNone/>
            </a:pPr>
            <a:r>
              <a:rPr lang="en-CA" sz="2400" dirty="0"/>
              <a:t>12 multi-family residences</a:t>
            </a:r>
          </a:p>
          <a:p>
            <a:pPr marL="0" indent="0">
              <a:buNone/>
            </a:pPr>
            <a:r>
              <a:rPr lang="en-CA" sz="2400" dirty="0"/>
              <a:t>PHIUS Certified</a:t>
            </a:r>
          </a:p>
          <a:p>
            <a:pPr marL="0" indent="0">
              <a:buNone/>
            </a:pPr>
            <a:r>
              <a:rPr lang="en-CA" sz="2400" dirty="0"/>
              <a:t>Casement Windows</a:t>
            </a:r>
          </a:p>
          <a:p>
            <a:pPr marL="0" indent="0">
              <a:buNone/>
            </a:pPr>
            <a:r>
              <a:rPr lang="en-CA" sz="2400" dirty="0"/>
              <a:t>U=0.15</a:t>
            </a:r>
          </a:p>
          <a:p>
            <a:pPr marL="0" indent="0">
              <a:buNone/>
            </a:pPr>
            <a:r>
              <a:rPr lang="en-CA" sz="2400" dirty="0"/>
              <a:t>Air Tightness</a:t>
            </a:r>
          </a:p>
          <a:p>
            <a:pPr marL="0" indent="0">
              <a:buNone/>
            </a:pPr>
            <a:r>
              <a:rPr lang="en-CA" sz="2400" dirty="0"/>
              <a:t>   </a:t>
            </a:r>
            <a:r>
              <a:rPr lang="en-CA" sz="2400" u="sng" dirty="0">
                <a:solidFill>
                  <a:srgbClr val="FF0000"/>
                </a:solidFill>
              </a:rPr>
              <a:t>0.047 cfm50/ft</a:t>
            </a:r>
            <a:r>
              <a:rPr lang="en-CA" sz="24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²</a:t>
            </a:r>
          </a:p>
          <a:p>
            <a:pPr marL="0" indent="0">
              <a:buNone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HERS = 49</a:t>
            </a:r>
            <a:endParaRPr lang="en-CA" sz="2400" dirty="0"/>
          </a:p>
        </p:txBody>
      </p:sp>
      <p:sp>
        <p:nvSpPr>
          <p:cNvPr id="5" name="AutoShape 2" descr="Gregg Firster (@GreggFirster) | Twit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" name="AutoShape 6" descr="Gregg Firster (@GreggFirster) | Twitt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032" name="Picture 8" descr="Imag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4280" y="3240316"/>
            <a:ext cx="7489621" cy="251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912736" y="1352439"/>
            <a:ext cx="4038728" cy="17922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sz="2400" dirty="0"/>
              <a:t>Architect:  </a:t>
            </a:r>
            <a:r>
              <a:rPr lang="en-CA" sz="2400" dirty="0" err="1"/>
              <a:t>Glasow</a:t>
            </a:r>
            <a:r>
              <a:rPr lang="en-CA" sz="2400" dirty="0"/>
              <a:t> Architecture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sz="2400" dirty="0"/>
              <a:t>Consultant:  Sustainable Comfort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sz="2400" dirty="0"/>
              <a:t>Builder: DiMarco Constructors</a:t>
            </a:r>
          </a:p>
        </p:txBody>
      </p:sp>
    </p:spTree>
    <p:extLst>
      <p:ext uri="{BB962C8B-B14F-4D97-AF65-F5344CB8AC3E}">
        <p14:creationId xmlns:p14="http://schemas.microsoft.com/office/powerpoint/2010/main" val="37727219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9955"/>
            <a:ext cx="10515600" cy="800790"/>
          </a:xfrm>
        </p:spPr>
        <p:txBody>
          <a:bodyPr>
            <a:normAutofit/>
          </a:bodyPr>
          <a:lstStyle/>
          <a:p>
            <a:r>
              <a:rPr lang="en-CA" sz="4000" dirty="0"/>
              <a:t>Parris Terrace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9305"/>
            <a:ext cx="4803648" cy="1545336"/>
          </a:xfrm>
        </p:spPr>
        <p:txBody>
          <a:bodyPr>
            <a:normAutofit fontScale="92500" lnSpcReduction="20000"/>
          </a:bodyPr>
          <a:lstStyle/>
          <a:p>
            <a:r>
              <a:rPr lang="en-CA" sz="2000" dirty="0"/>
              <a:t>Kaplan Thompson Architects</a:t>
            </a:r>
          </a:p>
          <a:p>
            <a:r>
              <a:rPr lang="en-CA" sz="2000" dirty="0"/>
              <a:t>Repurposing Portland ME industrial area</a:t>
            </a:r>
          </a:p>
          <a:p>
            <a:r>
              <a:rPr lang="en-CA" sz="2000" dirty="0"/>
              <a:t>Use of “Passive House Technologies”</a:t>
            </a:r>
          </a:p>
          <a:p>
            <a:r>
              <a:rPr lang="en-CA" sz="2000" dirty="0"/>
              <a:t>Overall energy use 50% of typical apartment building</a:t>
            </a:r>
          </a:p>
          <a:p>
            <a:pPr marL="0" indent="0">
              <a:buNone/>
            </a:pPr>
            <a:endParaRPr lang="en-CA" sz="2000" dirty="0"/>
          </a:p>
          <a:p>
            <a:pPr marL="0" indent="0">
              <a:buNone/>
            </a:pPr>
            <a:endParaRPr lang="en-CA" sz="2000" dirty="0"/>
          </a:p>
        </p:txBody>
      </p:sp>
      <p:pic>
        <p:nvPicPr>
          <p:cNvPr id="3074" name="Picture 2" descr="Parris Terrace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4728" y="2907792"/>
            <a:ext cx="4700016" cy="290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rris Terrac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094" y="2907792"/>
            <a:ext cx="4175569" cy="290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00800" y="1179576"/>
            <a:ext cx="41239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900" dirty="0">
                <a:latin typeface="Proxima Nova Light" panose="02000506030000020004" pitchFamily="50" charset="0"/>
              </a:rPr>
              <a:t>uPVC Casement and fixed windows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900" dirty="0">
                <a:latin typeface="Proxima Nova Light" panose="02000506030000020004" pitchFamily="50" charset="0"/>
              </a:rPr>
              <a:t>Dual glazed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900" dirty="0">
                <a:latin typeface="Proxima Nova Light" panose="02000506030000020004" pitchFamily="50" charset="0"/>
              </a:rPr>
              <a:t>Black painted exterior, non-painted white interior</a:t>
            </a:r>
          </a:p>
        </p:txBody>
      </p:sp>
    </p:spTree>
    <p:extLst>
      <p:ext uri="{BB962C8B-B14F-4D97-AF65-F5344CB8AC3E}">
        <p14:creationId xmlns:p14="http://schemas.microsoft.com/office/powerpoint/2010/main" val="16344331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Halifax Saltstone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1813"/>
            <a:ext cx="5370576" cy="4261177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Passive House and Net-Zero Certified</a:t>
            </a:r>
          </a:p>
          <a:p>
            <a:r>
              <a:rPr lang="en-US" sz="2400" dirty="0"/>
              <a:t>Triple-Glazed Casement/Fixed Windows</a:t>
            </a:r>
          </a:p>
          <a:p>
            <a:r>
              <a:rPr lang="en-US" sz="2400" dirty="0"/>
              <a:t>Windows painted black both exterior &amp; interior</a:t>
            </a:r>
          </a:p>
          <a:p>
            <a:r>
              <a:rPr lang="en-US" sz="2400" dirty="0"/>
              <a:t>Window glazing tuned per cardinal direction</a:t>
            </a:r>
          </a:p>
          <a:p>
            <a:r>
              <a:rPr lang="en-US" sz="2400" dirty="0"/>
              <a:t>R-Value doubled Code</a:t>
            </a:r>
          </a:p>
          <a:p>
            <a:r>
              <a:rPr lang="en-US" sz="2400" dirty="0"/>
              <a:t>Air Tightness of </a:t>
            </a:r>
            <a:r>
              <a:rPr lang="en-US" sz="2400" u="sng" dirty="0">
                <a:solidFill>
                  <a:srgbClr val="FF0000"/>
                </a:solidFill>
              </a:rPr>
              <a:t>0.41ACH @ 50 Pascals</a:t>
            </a:r>
          </a:p>
          <a:p>
            <a:endParaRPr lang="en-US" sz="2400" dirty="0"/>
          </a:p>
          <a:p>
            <a:endParaRPr lang="en-CA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86C72F-DC6A-4558-BA8E-E745C6C0F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0615" y="1631408"/>
            <a:ext cx="4873487" cy="2166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38D009-C129-4A65-A153-F78CD4BFC9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0616" y="4016863"/>
            <a:ext cx="4873487" cy="201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928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4425"/>
            <a:ext cx="10515600" cy="673167"/>
          </a:xfrm>
        </p:spPr>
        <p:txBody>
          <a:bodyPr>
            <a:normAutofit/>
          </a:bodyPr>
          <a:lstStyle/>
          <a:p>
            <a:r>
              <a:rPr lang="en-CA" sz="4000" dirty="0"/>
              <a:t>Vermont Colonial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972B3-E479-42F0-9C9A-421ED8A81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320"/>
            <a:ext cx="4968240" cy="15544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000" dirty="0"/>
              <a:t>Haynes &amp; Garthwaite Architects</a:t>
            </a:r>
          </a:p>
          <a:p>
            <a:pPr marL="0" indent="0">
              <a:buNone/>
            </a:pPr>
            <a:r>
              <a:rPr lang="en-CA" sz="2000" dirty="0"/>
              <a:t>uPVC Casement windows, simulated Double Hung</a:t>
            </a:r>
          </a:p>
          <a:p>
            <a:pPr marL="0" indent="0">
              <a:buNone/>
            </a:pPr>
            <a:r>
              <a:rPr lang="en-CA" sz="2000" dirty="0"/>
              <a:t>Total R value = 5.55</a:t>
            </a:r>
          </a:p>
        </p:txBody>
      </p:sp>
      <p:pic>
        <p:nvPicPr>
          <p:cNvPr id="1028" name="Picture 4" descr="Haynes &amp;amp; Garthwaite Architec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8028" y="1618488"/>
            <a:ext cx="5325772" cy="430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ynes &amp;amp; Garthwaite Architect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360" y="2971799"/>
            <a:ext cx="4874344" cy="30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2668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055355-0A63-4FCC-AF38-8BAF71CE4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231" y="2002631"/>
            <a:ext cx="9737538" cy="2852737"/>
          </a:xfrm>
        </p:spPr>
        <p:txBody>
          <a:bodyPr>
            <a:noAutofit/>
          </a:bodyPr>
          <a:lstStyle/>
          <a:p>
            <a:pPr algn="ctr"/>
            <a:r>
              <a:rPr lang="en-CA" sz="4800" dirty="0"/>
              <a:t>This concludes the formal part of the AIA presentation. Questions?</a:t>
            </a:r>
            <a:br>
              <a:rPr lang="en-CA" sz="4800" dirty="0"/>
            </a:br>
            <a:endParaRPr lang="en-CA" sz="4800" dirty="0"/>
          </a:p>
        </p:txBody>
      </p:sp>
    </p:spTree>
    <p:extLst>
      <p:ext uri="{BB962C8B-B14F-4D97-AF65-F5344CB8AC3E}">
        <p14:creationId xmlns:p14="http://schemas.microsoft.com/office/powerpoint/2010/main" val="429898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055355-0A63-4FCC-AF38-8BAF71CE4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231" y="2751661"/>
            <a:ext cx="9737538" cy="2852737"/>
          </a:xfrm>
        </p:spPr>
        <p:txBody>
          <a:bodyPr>
            <a:noAutofit/>
          </a:bodyPr>
          <a:lstStyle/>
          <a:p>
            <a:pPr algn="ctr"/>
            <a:r>
              <a:rPr lang="en-CA" sz="4800" dirty="0"/>
              <a:t>Add slides about Kohltech (From Who We Are presentation)</a:t>
            </a:r>
            <a:br>
              <a:rPr lang="en-CA" sz="4800" dirty="0"/>
            </a:br>
            <a:br>
              <a:rPr lang="en-CA" sz="4800" dirty="0"/>
            </a:br>
            <a:r>
              <a:rPr lang="en-CA" sz="4800" dirty="0"/>
              <a:t>Have some fun with some slides as well, poorly installed windows. (From Installs Precautions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16046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064" y="883792"/>
            <a:ext cx="10515600" cy="5224399"/>
          </a:xfrm>
        </p:spPr>
        <p:txBody>
          <a:bodyPr>
            <a:normAutofit/>
          </a:bodyPr>
          <a:lstStyle/>
          <a:p>
            <a:r>
              <a:rPr lang="en-US" dirty="0"/>
              <a:t>The B.F.Goodrich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en-US" dirty="0"/>
              <a:t> company decided to launch vinyl windows in the late 50’s.  </a:t>
            </a:r>
          </a:p>
          <a:p>
            <a:r>
              <a:rPr lang="en-US" dirty="0"/>
              <a:t>They emulated the popular wood and aluminum designs.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A825D-524C-4DC7-B6E1-EF43BE9656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9053" y="2705214"/>
            <a:ext cx="8124952" cy="340297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3CF5BC-409E-40D0-8443-E2A064F85F90}"/>
              </a:ext>
            </a:extLst>
          </p:cNvPr>
          <p:cNvSpPr txBox="1">
            <a:spLocks/>
          </p:cNvSpPr>
          <p:nvPr/>
        </p:nvSpPr>
        <p:spPr>
          <a:xfrm>
            <a:off x="893064" y="4276164"/>
            <a:ext cx="5068465" cy="1921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6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95759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784" y="1120588"/>
            <a:ext cx="10811256" cy="2171252"/>
          </a:xfrm>
        </p:spPr>
        <p:txBody>
          <a:bodyPr>
            <a:normAutofit/>
          </a:bodyPr>
          <a:lstStyle/>
          <a:p>
            <a:r>
              <a:rPr lang="en-US" dirty="0"/>
              <a:t>The designs were sleek, better sight lines and more aesthetically pleasing but did not catch on immediately.</a:t>
            </a:r>
          </a:p>
          <a:p>
            <a:pPr marL="0" indent="0">
              <a:buNone/>
            </a:pPr>
            <a:endParaRPr lang="en-US" sz="1900" dirty="0"/>
          </a:p>
          <a:p>
            <a:r>
              <a:rPr lang="en-US" dirty="0"/>
              <a:t>Vinyl was still viewed as a plastic in North America and therefore less appealing.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4C37AA-E963-40D0-AEC0-1D5B5CCF4519}"/>
              </a:ext>
            </a:extLst>
          </p:cNvPr>
          <p:cNvSpPr txBox="1"/>
          <p:nvPr/>
        </p:nvSpPr>
        <p:spPr>
          <a:xfrm>
            <a:off x="10184520" y="3403980"/>
            <a:ext cx="1167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sz="1000" i="1" dirty="0">
                <a:solidFill>
                  <a:schemeClr val="bg1"/>
                </a:solidFill>
              </a:rPr>
              <a:t>Old Vinyl </a:t>
            </a:r>
            <a:r>
              <a:rPr lang="en-CA" sz="1000" i="1" dirty="0" err="1">
                <a:solidFill>
                  <a:schemeClr val="bg1"/>
                </a:solidFill>
              </a:rPr>
              <a:t>WIndows</a:t>
            </a:r>
            <a:endParaRPr lang="en-CA" sz="1000" i="1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BBB0B9-3B48-4D79-9DFF-B1CCDC3DCED2}"/>
              </a:ext>
            </a:extLst>
          </p:cNvPr>
          <p:cNvSpPr txBox="1">
            <a:spLocks/>
          </p:cNvSpPr>
          <p:nvPr/>
        </p:nvSpPr>
        <p:spPr>
          <a:xfrm>
            <a:off x="938784" y="3403980"/>
            <a:ext cx="5652887" cy="25235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 Light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It was not until the early 80’s that vinyl windows really took off</a:t>
            </a:r>
          </a:p>
          <a:p>
            <a:pPr lvl="1"/>
            <a:r>
              <a:rPr lang="en-US" dirty="0"/>
              <a:t>The advent of a global oil embargo put more emphasis on energy efficiency in homes. </a:t>
            </a:r>
          </a:p>
          <a:p>
            <a:pPr lvl="1"/>
            <a:r>
              <a:rPr lang="en-US" dirty="0"/>
              <a:t>The price of aluminum also skyrocketed.</a:t>
            </a:r>
            <a:endParaRPr lang="en-CA" dirty="0"/>
          </a:p>
        </p:txBody>
      </p:sp>
      <p:pic>
        <p:nvPicPr>
          <p:cNvPr id="1026" name="Picture 2" descr="Guide to Mid-Century American Homes, 1930 to 19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758" y="2927825"/>
            <a:ext cx="4493982" cy="299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321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1" y="699833"/>
            <a:ext cx="5410060" cy="53291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1700" dirty="0"/>
          </a:p>
          <a:p>
            <a:r>
              <a:rPr lang="en-US" dirty="0"/>
              <a:t>The US Northwest was one area to kickstart the movement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sz="2800" dirty="0"/>
              <a:t>A power planning council for Oregon, Washington, Idaho and Montana were looking for alternatives to adding new power generation capacity</a:t>
            </a:r>
          </a:p>
          <a:p>
            <a:pPr marL="457200" lvl="1" indent="0">
              <a:buNone/>
            </a:pPr>
            <a:r>
              <a:rPr lang="en-US" sz="2800" dirty="0"/>
              <a:t>	</a:t>
            </a:r>
          </a:p>
          <a:p>
            <a:pPr lvl="1"/>
            <a:r>
              <a:rPr lang="en-US" sz="2800" dirty="0"/>
              <a:t>The council developed new energy conservation standards, including energy efficiency requirements for windows</a:t>
            </a:r>
          </a:p>
          <a:p>
            <a:pPr marL="0" indent="0"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AutoShape 4" descr="Northwestern United States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6" descr="Northwestern United States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8" descr="Northwestern United States - Wikipedia"/>
          <p:cNvSpPr>
            <a:spLocks noChangeAspect="1" noChangeArrowheads="1"/>
          </p:cNvSpPr>
          <p:nvPr/>
        </p:nvSpPr>
        <p:spPr bwMode="auto">
          <a:xfrm>
            <a:off x="6127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8" name="AutoShape 12" descr="Northwestern United States - Wikipedi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9" name="AutoShape 14" descr="Northwestern United States - Wikipedi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" name="AutoShape 16" descr="Northwestern United States - Wikipedia"/>
          <p:cNvSpPr>
            <a:spLocks noChangeAspect="1" noChangeArrowheads="1"/>
          </p:cNvSpPr>
          <p:nvPr/>
        </p:nvSpPr>
        <p:spPr bwMode="auto">
          <a:xfrm>
            <a:off x="460375" y="-7435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983316-E982-4C14-BE6E-1EFDF9890B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197" y="1328478"/>
            <a:ext cx="4858106" cy="357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53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17797</TotalTime>
  <Words>2343</Words>
  <Application>Microsoft Office PowerPoint</Application>
  <PresentationFormat>Widescreen</PresentationFormat>
  <Paragraphs>396</Paragraphs>
  <Slides>67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5" baseType="lpstr">
      <vt:lpstr>Arial</vt:lpstr>
      <vt:lpstr>Calibri</vt:lpstr>
      <vt:lpstr>Proxima Nova</vt:lpstr>
      <vt:lpstr>Proxima Nova Extrabold</vt:lpstr>
      <vt:lpstr>Proxima Nova Light</vt:lpstr>
      <vt:lpstr>Proxima Nova Medium</vt:lpstr>
      <vt:lpstr>Times New Roman</vt:lpstr>
      <vt:lpstr>Office Theme</vt:lpstr>
      <vt:lpstr>EVOLUTION OF uPVC VINYL WINDOW EFFICIENCY </vt:lpstr>
      <vt:lpstr>Learning Objectives</vt:lpstr>
      <vt:lpstr>Index</vt:lpstr>
      <vt:lpstr>Evolution of the uPVC Window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Sustainable Window Solutions</vt:lpstr>
      <vt:lpstr>PowerPoint Presentation</vt:lpstr>
      <vt:lpstr>PowerPoint Presentation</vt:lpstr>
      <vt:lpstr>PowerPoint Presentation</vt:lpstr>
      <vt:lpstr>Performance Testing</vt:lpstr>
      <vt:lpstr>PowerPoint Presentation</vt:lpstr>
      <vt:lpstr>Passive House (Passivhaus) - PHIUS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Net Zero</vt:lpstr>
      <vt:lpstr>PowerPoint Presentation</vt:lpstr>
      <vt:lpstr>Building Envelope</vt:lpstr>
      <vt:lpstr>PowerPoint Presentation</vt:lpstr>
      <vt:lpstr>PowerPoint Presentation</vt:lpstr>
      <vt:lpstr>Available Configurations</vt:lpstr>
      <vt:lpstr>PowerPoint Presentation</vt:lpstr>
      <vt:lpstr>PowerPoint Presentation</vt:lpstr>
      <vt:lpstr>PowerPoint Presentation</vt:lpstr>
      <vt:lpstr>Blower Door Test  Used to measure building envelope air tightness.</vt:lpstr>
      <vt:lpstr>Limiting Radiant Heat Loss/Gain </vt:lpstr>
      <vt:lpstr>PowerPoint Presentation</vt:lpstr>
      <vt:lpstr>PowerPoint Presentation</vt:lpstr>
      <vt:lpstr>PowerPoint Presentation</vt:lpstr>
      <vt:lpstr>PowerPoint Presentation</vt:lpstr>
      <vt:lpstr>Radiant Material Transmission Comparison</vt:lpstr>
      <vt:lpstr>PowerPoint Presentation</vt:lpstr>
      <vt:lpstr>PowerPoint Presentation</vt:lpstr>
      <vt:lpstr>Sound Abatement</vt:lpstr>
      <vt:lpstr> </vt:lpstr>
      <vt:lpstr>Adapting High Efficiency Windows to Designer Needs</vt:lpstr>
      <vt:lpstr>PowerPoint Presentation</vt:lpstr>
      <vt:lpstr>PowerPoint Presentation</vt:lpstr>
      <vt:lpstr>PowerPoint Presentation</vt:lpstr>
      <vt:lpstr>Color Options</vt:lpstr>
      <vt:lpstr>PowerPoint Presentation</vt:lpstr>
      <vt:lpstr>PowerPoint Presentation</vt:lpstr>
      <vt:lpstr>PowerPoint Presentation</vt:lpstr>
      <vt:lpstr>Case Studies</vt:lpstr>
      <vt:lpstr>Creekview Apartments</vt:lpstr>
      <vt:lpstr>Parris Terrace</vt:lpstr>
      <vt:lpstr>Halifax Saltstone Project</vt:lpstr>
      <vt:lpstr>Vermont Colonial</vt:lpstr>
      <vt:lpstr>This concludes the formal part of the AIA presentation. Questions? </vt:lpstr>
      <vt:lpstr>Add slides about Kohltech (From Who We Are presentation)  Have some fun with some slides as well, poorly installed windows. (From Installs Precautions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Bastarache</dc:creator>
  <cp:lastModifiedBy>Jeff Barsalou</cp:lastModifiedBy>
  <cp:revision>219</cp:revision>
  <dcterms:created xsi:type="dcterms:W3CDTF">2020-03-23T12:32:13Z</dcterms:created>
  <dcterms:modified xsi:type="dcterms:W3CDTF">2021-04-09T18:10:32Z</dcterms:modified>
</cp:coreProperties>
</file>