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43"/>
  </p:notesMasterIdLst>
  <p:sldIdLst>
    <p:sldId id="442" r:id="rId2"/>
    <p:sldId id="307" r:id="rId3"/>
    <p:sldId id="319" r:id="rId4"/>
    <p:sldId id="443" r:id="rId5"/>
    <p:sldId id="514" r:id="rId6"/>
    <p:sldId id="503" r:id="rId7"/>
    <p:sldId id="519" r:id="rId8"/>
    <p:sldId id="504" r:id="rId9"/>
    <p:sldId id="509" r:id="rId10"/>
    <p:sldId id="510" r:id="rId11"/>
    <p:sldId id="511" r:id="rId12"/>
    <p:sldId id="491" r:id="rId13"/>
    <p:sldId id="492" r:id="rId14"/>
    <p:sldId id="334" r:id="rId15"/>
    <p:sldId id="444" r:id="rId16"/>
    <p:sldId id="357" r:id="rId17"/>
    <p:sldId id="453" r:id="rId18"/>
    <p:sldId id="483" r:id="rId19"/>
    <p:sldId id="484" r:id="rId20"/>
    <p:sldId id="358" r:id="rId21"/>
    <p:sldId id="461" r:id="rId22"/>
    <p:sldId id="335" r:id="rId23"/>
    <p:sldId id="445" r:id="rId24"/>
    <p:sldId id="360" r:id="rId25"/>
    <p:sldId id="454" r:id="rId26"/>
    <p:sldId id="485" r:id="rId27"/>
    <p:sldId id="486" r:id="rId28"/>
    <p:sldId id="462" r:id="rId29"/>
    <p:sldId id="463" r:id="rId30"/>
    <p:sldId id="337" r:id="rId31"/>
    <p:sldId id="447" r:id="rId32"/>
    <p:sldId id="464" r:id="rId33"/>
    <p:sldId id="465" r:id="rId34"/>
    <p:sldId id="455" r:id="rId35"/>
    <p:sldId id="456" r:id="rId36"/>
    <p:sldId id="489" r:id="rId37"/>
    <p:sldId id="494" r:id="rId38"/>
    <p:sldId id="495" r:id="rId39"/>
    <p:sldId id="499" r:id="rId40"/>
    <p:sldId id="496" r:id="rId41"/>
    <p:sldId id="457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44" autoAdjust="0"/>
    <p:restoredTop sz="85667" autoAdjust="0"/>
  </p:normalViewPr>
  <p:slideViewPr>
    <p:cSldViewPr>
      <p:cViewPr>
        <p:scale>
          <a:sx n="100" d="100"/>
          <a:sy n="100" d="100"/>
        </p:scale>
        <p:origin x="-360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6452FEA-4D12-470F-B245-1D58AC095234}" type="datetimeFigureOut">
              <a:rPr lang="en-US"/>
              <a:pPr>
                <a:defRPr/>
              </a:pPr>
              <a:t>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5A3F850-61D9-4624-B47D-F63A4B94B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12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pt master NSHBA semina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Kohltech logo blac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6286500"/>
            <a:ext cx="28130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23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2D768-2016-46EC-A34A-2D3381633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84313"/>
            <a:ext cx="79248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714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3163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14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3A9D0A9E-4D37-4238-9250-C437BF02D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11" Type="http://schemas.openxmlformats.org/officeDocument/2006/relationships/image" Target="../media/image4.png"/><Relationship Id="rId5" Type="http://schemas.openxmlformats.org/officeDocument/2006/relationships/image" Target="../media/image6.jpeg"/><Relationship Id="rId10" Type="http://schemas.openxmlformats.org/officeDocument/2006/relationships/image" Target="../media/image9.png"/><Relationship Id="rId4" Type="http://schemas.openxmlformats.org/officeDocument/2006/relationships/slide" Target="slide30.xml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peterkohler.com/lib/imagehandler/index.php?src=/hdd/2/home/com/peterkohler.com/media/127126065699162.jpg&amp;w=800&amp;h=60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peterkohler.com/lib/imagehandler/index.php?src=/hdd/2/home/com/peterkohler.com/media/127128126571621.jpg&amp;w=800&amp;h=60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ubtitle 2"/>
          <p:cNvSpPr>
            <a:spLocks noGrp="1"/>
          </p:cNvSpPr>
          <p:nvPr>
            <p:ph type="subTitle" idx="4294967295"/>
          </p:nvPr>
        </p:nvSpPr>
        <p:spPr>
          <a:xfrm>
            <a:off x="1258888" y="4346575"/>
            <a:ext cx="6629400" cy="66675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4000"/>
              <a:t>Windows</a:t>
            </a:r>
          </a:p>
        </p:txBody>
      </p:sp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611438"/>
            <a:ext cx="55340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E58EA0-6658-4173-B7CE-EF295A1F739C}"/>
              </a:ext>
            </a:extLst>
          </p:cNvPr>
          <p:cNvSpPr/>
          <p:nvPr/>
        </p:nvSpPr>
        <p:spPr>
          <a:xfrm>
            <a:off x="5220072" y="6163813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4E1E5E-BEAF-479D-9B2C-E056F03CD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22156"/>
            <a:ext cx="2810267" cy="5546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077200" cy="1609725"/>
          </a:xfrm>
        </p:spPr>
        <p:txBody>
          <a:bodyPr/>
          <a:lstStyle/>
          <a:p>
            <a:r>
              <a:rPr lang="en-US" sz="4200"/>
              <a:t>Slider Comparison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9388" y="1123950"/>
          <a:ext cx="8712968" cy="4969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9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3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005">
                <a:tc>
                  <a:txBody>
                    <a:bodyPr/>
                    <a:lstStyle/>
                    <a:p>
                      <a:r>
                        <a:rPr lang="en-US" sz="1400" dirty="0"/>
                        <a:t>Supreme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Select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911">
                <a:tc>
                  <a:txBody>
                    <a:bodyPr/>
                    <a:lstStyle/>
                    <a:p>
                      <a:r>
                        <a:rPr lang="en-US" sz="1400" dirty="0"/>
                        <a:t>3-1/4” Frame depth with integral</a:t>
                      </a:r>
                      <a:r>
                        <a:rPr lang="en-US" sz="1400" baseline="0" dirty="0"/>
                        <a:t> drywall return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3-1/4” Frame</a:t>
                      </a:r>
                      <a:r>
                        <a:rPr lang="en-US" sz="1400" baseline="0" dirty="0"/>
                        <a:t> depth with integral drywall return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005">
                <a:tc>
                  <a:txBody>
                    <a:bodyPr/>
                    <a:lstStyle/>
                    <a:p>
                      <a:r>
                        <a:rPr lang="en-US" sz="1400" dirty="0"/>
                        <a:t>Auto-night lock 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 night lock 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005">
                <a:tc>
                  <a:txBody>
                    <a:bodyPr/>
                    <a:lstStyle/>
                    <a:p>
                      <a:r>
                        <a:rPr lang="en-US" sz="1400" dirty="0"/>
                        <a:t>Robust lock &amp; keeper with auto lock optional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Slim line lock &amp; keeper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005">
                <a:tc>
                  <a:txBody>
                    <a:bodyPr/>
                    <a:lstStyle/>
                    <a:p>
                      <a:r>
                        <a:rPr lang="en-US" sz="1400" dirty="0"/>
                        <a:t>¾” &amp; 1” Glazing</a:t>
                      </a:r>
                      <a:r>
                        <a:rPr lang="en-US" sz="1400" baseline="0" dirty="0"/>
                        <a:t> options   (dual &amp; triple with internal grills 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¾” Glazing 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2911">
                <a:tc>
                  <a:txBody>
                    <a:bodyPr/>
                    <a:lstStyle/>
                    <a:p>
                      <a:r>
                        <a:rPr lang="en-US" sz="1400" dirty="0"/>
                        <a:t>Robust</a:t>
                      </a:r>
                      <a:r>
                        <a:rPr lang="en-US" sz="1400" baseline="0" dirty="0"/>
                        <a:t> sash (heartier reinforcement &amp; SDL option)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Slim line sash    SDL</a:t>
                      </a:r>
                      <a:r>
                        <a:rPr lang="en-US" sz="1400" baseline="0" dirty="0"/>
                        <a:t> not available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005">
                <a:tc>
                  <a:txBody>
                    <a:bodyPr/>
                    <a:lstStyle/>
                    <a:p>
                      <a:r>
                        <a:rPr lang="en-US" sz="1400" dirty="0"/>
                        <a:t>Stainless</a:t>
                      </a:r>
                      <a:r>
                        <a:rPr lang="en-US" sz="1400" baseline="0" dirty="0"/>
                        <a:t> steel constant force balance springs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Spiral balance springs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005">
                <a:tc>
                  <a:txBody>
                    <a:bodyPr/>
                    <a:lstStyle/>
                    <a:p>
                      <a:r>
                        <a:rPr lang="en-US" sz="1400" dirty="0"/>
                        <a:t>Head closeout on 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Open head pocket on frame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005">
                <a:tc>
                  <a:txBody>
                    <a:bodyPr/>
                    <a:lstStyle/>
                    <a:p>
                      <a:r>
                        <a:rPr lang="en-US" sz="1400" dirty="0"/>
                        <a:t>Sash restriction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Sash restriction 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4005">
                <a:tc>
                  <a:txBody>
                    <a:bodyPr/>
                    <a:lstStyle/>
                    <a:p>
                      <a:r>
                        <a:rPr lang="en-US" sz="1400" dirty="0"/>
                        <a:t>Chambered glazing up-stand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Single wall glazing</a:t>
                      </a:r>
                      <a:r>
                        <a:rPr lang="en-US" sz="1400" baseline="0" dirty="0"/>
                        <a:t> up-stand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7329">
                <a:tc>
                  <a:txBody>
                    <a:bodyPr/>
                    <a:lstStyle/>
                    <a:p>
                      <a:r>
                        <a:rPr lang="en-US" sz="1400" dirty="0"/>
                        <a:t>More reinforcement options for commercial</a:t>
                      </a:r>
                      <a:r>
                        <a:rPr lang="en-US" sz="1400" baseline="0" dirty="0"/>
                        <a:t> applications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Standar</a:t>
                      </a:r>
                      <a:r>
                        <a:rPr lang="en-US" sz="1400" baseline="0" dirty="0"/>
                        <a:t>d t-mullion and mulled reinforcement options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3352" name="Text Box 69"/>
          <p:cNvSpPr txBox="1">
            <a:spLocks noChangeArrowheads="1"/>
          </p:cNvSpPr>
          <p:nvPr/>
        </p:nvSpPr>
        <p:spPr bwMode="auto">
          <a:xfrm>
            <a:off x="6084888" y="44450"/>
            <a:ext cx="28797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System Comparison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C2A7D5-9184-4D4D-BFD0-5E7D02369E5A}"/>
              </a:ext>
            </a:extLst>
          </p:cNvPr>
          <p:cNvSpPr/>
          <p:nvPr/>
        </p:nvSpPr>
        <p:spPr>
          <a:xfrm>
            <a:off x="5220072" y="6163813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3D046B-05BA-4216-9D38-5A7509C6E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22156"/>
            <a:ext cx="2810267" cy="5546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548681"/>
            <a:ext cx="7789168" cy="1080120"/>
          </a:xfrm>
        </p:spPr>
        <p:txBody>
          <a:bodyPr/>
          <a:lstStyle/>
          <a:p>
            <a:r>
              <a:rPr lang="en-CA" dirty="0"/>
              <a:t>Window Frame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844824"/>
            <a:ext cx="6629400" cy="1820416"/>
          </a:xfrm>
        </p:spPr>
        <p:txBody>
          <a:bodyPr/>
          <a:lstStyle/>
          <a:p>
            <a:r>
              <a:rPr lang="en-CA" dirty="0"/>
              <a:t>T-mullion </a:t>
            </a:r>
            <a:r>
              <a:rPr lang="en-CA" dirty="0" err="1"/>
              <a:t>vs</a:t>
            </a:r>
            <a:r>
              <a:rPr lang="en-CA" dirty="0"/>
              <a:t> Mulled</a:t>
            </a:r>
            <a:br>
              <a:rPr lang="en-CA" dirty="0"/>
            </a:br>
            <a:endParaRPr lang="en-CA" dirty="0"/>
          </a:p>
        </p:txBody>
      </p:sp>
      <p:pic>
        <p:nvPicPr>
          <p:cNvPr id="4" name="Picture 3" descr="SCA T-Mullion vs Mull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582188"/>
            <a:ext cx="8460432" cy="28630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AF8601-2CD4-4B06-994E-1000FAD10D0D}"/>
              </a:ext>
            </a:extLst>
          </p:cNvPr>
          <p:cNvSpPr/>
          <p:nvPr/>
        </p:nvSpPr>
        <p:spPr>
          <a:xfrm>
            <a:off x="5220072" y="6163813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B58BD1-0CBF-457E-8A71-97A85697EF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22156"/>
            <a:ext cx="2810267" cy="5546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76250"/>
            <a:ext cx="8015288" cy="914400"/>
          </a:xfrm>
        </p:spPr>
        <p:txBody>
          <a:bodyPr/>
          <a:lstStyle/>
          <a:p>
            <a:r>
              <a:rPr lang="en-US"/>
              <a:t>Tilt &amp; Turn</a:t>
            </a:r>
          </a:p>
        </p:txBody>
      </p:sp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6084888" y="44450"/>
            <a:ext cx="28797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Tilt &amp;Turn</a:t>
            </a:r>
          </a:p>
        </p:txBody>
      </p:sp>
      <p:pic>
        <p:nvPicPr>
          <p:cNvPr id="14339" name="Picture 6" descr="Tilt and Tu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412875"/>
            <a:ext cx="33480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5724525" y="1412875"/>
            <a:ext cx="28130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u="sng"/>
              <a:t>Options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</a:pPr>
            <a:endParaRPr lang="en-US" sz="2000"/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</a:pPr>
            <a:r>
              <a:rPr lang="en-US" sz="2000"/>
              <a:t>Brickmould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</a:pPr>
            <a:r>
              <a:rPr lang="en-US" sz="2000"/>
              <a:t>Grills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</a:pPr>
            <a:r>
              <a:rPr lang="en-US" sz="2000"/>
              <a:t>Grill Patterns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</a:pPr>
            <a:r>
              <a:rPr lang="en-US" sz="2000"/>
              <a:t>Glass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</a:pPr>
            <a:r>
              <a:rPr lang="en-US" sz="2000"/>
              <a:t>Drywall Return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</a:pPr>
            <a:r>
              <a:rPr lang="en-US" sz="2000"/>
              <a:t>Jamb Extension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</a:pPr>
            <a:r>
              <a:rPr lang="en-US" sz="2000"/>
              <a:t>Paint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</a:pPr>
            <a:r>
              <a:rPr lang="en-US" sz="2000"/>
              <a:t>Hardware</a:t>
            </a:r>
            <a:endParaRPr lang="en-US" sz="16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57B630-040B-4B96-BAF4-EAAA2AB1EC31}"/>
              </a:ext>
            </a:extLst>
          </p:cNvPr>
          <p:cNvSpPr/>
          <p:nvPr/>
        </p:nvSpPr>
        <p:spPr>
          <a:xfrm>
            <a:off x="5220072" y="6163813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047154-0EBD-40FF-9D90-85C57855F7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22156"/>
            <a:ext cx="2810267" cy="5546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800"/>
              <a:t>Features and Benefits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700213"/>
            <a:ext cx="7924800" cy="467995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100000"/>
              </a:spcAft>
            </a:pPr>
            <a:r>
              <a:rPr lang="en-US" sz="2000"/>
              <a:t>Top of the line product</a:t>
            </a:r>
          </a:p>
          <a:p>
            <a:pPr>
              <a:lnSpc>
                <a:spcPct val="80000"/>
              </a:lnSpc>
              <a:spcAft>
                <a:spcPct val="100000"/>
              </a:spcAft>
            </a:pPr>
            <a:r>
              <a:rPr lang="en-US" sz="2000"/>
              <a:t>Boasts the thickest exterior walls we offer and is available in a fully reinforced configuration for maximum structural performance</a:t>
            </a:r>
          </a:p>
          <a:p>
            <a:pPr>
              <a:lnSpc>
                <a:spcPct val="80000"/>
              </a:lnSpc>
              <a:spcAft>
                <a:spcPct val="100000"/>
              </a:spcAft>
            </a:pPr>
            <a:r>
              <a:rPr lang="en-US" sz="2000"/>
              <a:t>Windows can be standard tilt &amp; turn, fixed sash, direct glaze in the frame, or hopper style.</a:t>
            </a:r>
          </a:p>
          <a:p>
            <a:pPr>
              <a:lnSpc>
                <a:spcPct val="80000"/>
              </a:lnSpc>
              <a:spcAft>
                <a:spcPct val="100000"/>
              </a:spcAft>
            </a:pPr>
            <a:r>
              <a:rPr lang="en-US" sz="2000"/>
              <a:t>High quality multipoint locking hardware provides versatility of operation and maximum security and egress</a:t>
            </a:r>
          </a:p>
          <a:p>
            <a:pPr>
              <a:lnSpc>
                <a:spcPct val="80000"/>
              </a:lnSpc>
              <a:spcAft>
                <a:spcPct val="100000"/>
              </a:spcAft>
            </a:pPr>
            <a:r>
              <a:rPr lang="en-US" sz="2000"/>
              <a:t>Available in white profile with optional painted interior/exterior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6084888" y="44450"/>
            <a:ext cx="28797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Tilt &amp; Turn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8ABC69-A7D3-4AE4-841F-28C354C52816}"/>
              </a:ext>
            </a:extLst>
          </p:cNvPr>
          <p:cNvSpPr/>
          <p:nvPr/>
        </p:nvSpPr>
        <p:spPr>
          <a:xfrm>
            <a:off x="5220072" y="6163813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226C7C-0BED-4364-8512-136DB259F2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22156"/>
            <a:ext cx="2810267" cy="5546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04813"/>
            <a:ext cx="8015288" cy="914400"/>
          </a:xfrm>
        </p:spPr>
        <p:txBody>
          <a:bodyPr/>
          <a:lstStyle/>
          <a:p>
            <a:r>
              <a:rPr lang="en-US"/>
              <a:t>Heritage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196975"/>
            <a:ext cx="4464050" cy="4635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Kohltech’s Heritage family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Eastern Canadian pine on the interior,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Rugged performance and protection of solid vinyl on the exterior.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	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With a wide variety of styles, </a:t>
            </a:r>
          </a:p>
          <a:p>
            <a:pPr lvl="1">
              <a:lnSpc>
                <a:spcPct val="90000"/>
              </a:lnSpc>
            </a:pPr>
            <a:r>
              <a:rPr lang="en-US" sz="1800" dirty="0" err="1"/>
              <a:t>Colours</a:t>
            </a:r>
            <a:r>
              <a:rPr lang="en-US" sz="1800" dirty="0"/>
              <a:t> and energy efficient glass options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Sloped sill for proper drainage and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Component warranties from 5-year to lifetime</a:t>
            </a:r>
            <a:r>
              <a:rPr lang="en-US" sz="2400" dirty="0"/>
              <a:t>	</a:t>
            </a: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6084888" y="44450"/>
            <a:ext cx="28797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Heritage</a:t>
            </a:r>
          </a:p>
        </p:txBody>
      </p:sp>
      <p:pic>
        <p:nvPicPr>
          <p:cNvPr id="17412" name="Picture 19" descr="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925" y="765175"/>
            <a:ext cx="37433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3500438"/>
            <a:ext cx="3889375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30862E0-38C6-4244-8CD3-E68D81BA14E2}"/>
              </a:ext>
            </a:extLst>
          </p:cNvPr>
          <p:cNvSpPr/>
          <p:nvPr/>
        </p:nvSpPr>
        <p:spPr>
          <a:xfrm>
            <a:off x="5220072" y="6163813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B4314D-3DA1-4673-9302-164037463A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22156"/>
            <a:ext cx="2810267" cy="5546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Heritage Window Types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000"/>
              <a:t>Heritage Double Hung</a:t>
            </a:r>
          </a:p>
          <a:p>
            <a:endParaRPr lang="en-US" sz="2000"/>
          </a:p>
          <a:p>
            <a:r>
              <a:rPr lang="en-US" sz="2000"/>
              <a:t>Heritage Casement and Awning</a:t>
            </a:r>
          </a:p>
          <a:p>
            <a:pPr>
              <a:buFont typeface="Wingdings" pitchFamily="2" charset="2"/>
              <a:buNone/>
            </a:pPr>
            <a:endParaRPr lang="en-US" sz="2000"/>
          </a:p>
          <a:p>
            <a:r>
              <a:rPr lang="en-US" sz="2000"/>
              <a:t>Heritage Replacement</a:t>
            </a:r>
          </a:p>
          <a:p>
            <a:pPr>
              <a:buFont typeface="Wingdings" pitchFamily="2" charset="2"/>
              <a:buNone/>
            </a:pPr>
            <a:endParaRPr lang="en-US" sz="2000"/>
          </a:p>
          <a:p>
            <a:r>
              <a:rPr lang="en-US" sz="2000"/>
              <a:t>Heritage Shapes</a:t>
            </a:r>
          </a:p>
          <a:p>
            <a:endParaRPr lang="en-US" sz="2000"/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6084888" y="44450"/>
            <a:ext cx="28797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Heritage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1EFB42-3AA6-4398-AA9C-A6982A23F581}"/>
              </a:ext>
            </a:extLst>
          </p:cNvPr>
          <p:cNvSpPr/>
          <p:nvPr/>
        </p:nvSpPr>
        <p:spPr>
          <a:xfrm>
            <a:off x="5220072" y="6163813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15DBAE-0518-4CD9-B525-596E12ABB2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22156"/>
            <a:ext cx="2810267" cy="5546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76250"/>
            <a:ext cx="8015288" cy="914400"/>
          </a:xfrm>
        </p:spPr>
        <p:txBody>
          <a:bodyPr/>
          <a:lstStyle/>
          <a:p>
            <a:r>
              <a:rPr lang="en-US"/>
              <a:t>Heritage Double Hung</a:t>
            </a:r>
          </a:p>
        </p:txBody>
      </p:sp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5724525" y="1989138"/>
            <a:ext cx="28130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u="sng"/>
              <a:t>Options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2400" u="sng"/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</a:pPr>
            <a:r>
              <a:rPr lang="en-US" sz="1800"/>
              <a:t>Brickmould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</a:pPr>
            <a:r>
              <a:rPr lang="en-US" sz="1800"/>
              <a:t>Grills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</a:pPr>
            <a:r>
              <a:rPr lang="en-US" sz="1800"/>
              <a:t>Grill Pattern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</a:pPr>
            <a:r>
              <a:rPr lang="en-US" sz="1800"/>
              <a:t>Glass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</a:pPr>
            <a:r>
              <a:rPr lang="en-US" sz="1800"/>
              <a:t>Varied Jamb Extension Depths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</a:pPr>
            <a:r>
              <a:rPr lang="en-US" sz="1800"/>
              <a:t>Replacement Frame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</a:pPr>
            <a:r>
              <a:rPr lang="en-US" sz="1800"/>
              <a:t>Paint</a:t>
            </a:r>
          </a:p>
        </p:txBody>
      </p:sp>
      <p:sp>
        <p:nvSpPr>
          <p:cNvPr id="19459" name="Text Box 14"/>
          <p:cNvSpPr txBox="1">
            <a:spLocks noChangeArrowheads="1"/>
          </p:cNvSpPr>
          <p:nvPr/>
        </p:nvSpPr>
        <p:spPr bwMode="auto">
          <a:xfrm>
            <a:off x="5580063" y="44450"/>
            <a:ext cx="33845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Heritage Double Hung</a:t>
            </a:r>
          </a:p>
        </p:txBody>
      </p:sp>
      <p:pic>
        <p:nvPicPr>
          <p:cNvPr id="19460" name="Picture 15" descr="_DSC650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6513" y="1773238"/>
            <a:ext cx="290512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8B1CD8-C1FE-4489-BA25-BAB1D7D6EE40}"/>
              </a:ext>
            </a:extLst>
          </p:cNvPr>
          <p:cNvSpPr/>
          <p:nvPr/>
        </p:nvSpPr>
        <p:spPr>
          <a:xfrm>
            <a:off x="5220072" y="6163813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CF70E7-0A0C-4403-AF75-6A88C2F7D9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22156"/>
            <a:ext cx="2810267" cy="5546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8015288" cy="914400"/>
          </a:xfrm>
        </p:spPr>
        <p:txBody>
          <a:bodyPr/>
          <a:lstStyle/>
          <a:p>
            <a:r>
              <a:rPr lang="en-US" sz="3000"/>
              <a:t>Features and Benefits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981075"/>
            <a:ext cx="7924800" cy="4537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Fully welded frame and sash profiles provide reliable performance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Sloped sill for added performance and classic look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Wood clad frame for classic feel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All the performance benefits of vinyl on the exterior with the beauty of pine on the interior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Equal light sashes where both sash tilts in for quick and easy cleaning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Sashes stay in place with stainless steel constant force coil balances 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Patented sash construction that withstands the traditional issues of wood sashes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5580063" y="44450"/>
            <a:ext cx="33845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Heritage Double Hung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58FE25-86C6-44FE-A70D-003AED89455D}"/>
              </a:ext>
            </a:extLst>
          </p:cNvPr>
          <p:cNvSpPr/>
          <p:nvPr/>
        </p:nvSpPr>
        <p:spPr>
          <a:xfrm>
            <a:off x="5220072" y="6163813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7BA37D-561F-4C0A-A285-88D364759D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22156"/>
            <a:ext cx="2810267" cy="5546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000"/>
              <a:t>Features and Benefits (cont.)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Optional safety features such as night latches and sash restrictors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Flexible glazing options with ability to use ¾” or 7/8” insulated glass units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4-5/8” &amp; 6-5/8” standard frame depths are great for new construction and renovation projects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Stainless steel pivot bars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Screen pull tabs are integrated into the corners for increased strength and durability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5580063" y="44450"/>
            <a:ext cx="33845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Heritage Double Hung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3B5EF7-FF11-43F4-B93F-19CD4E99628A}"/>
              </a:ext>
            </a:extLst>
          </p:cNvPr>
          <p:cNvSpPr/>
          <p:nvPr/>
        </p:nvSpPr>
        <p:spPr>
          <a:xfrm>
            <a:off x="5220072" y="6163813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8F11E6-A8C8-4066-95F3-8AB67F3B9C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22156"/>
            <a:ext cx="2810267" cy="5546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000"/>
              <a:t>Features and Benefits (cont.)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Supreme cam locks for security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No exterior lines in the frame profile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Thick double walled glazing up-stand for improved aesthetics and performance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Steel reinforced sash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Available with full or half screen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Available in white or Tan profile with optional painted exterior and primed interior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5651500" y="44450"/>
            <a:ext cx="3313113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Heritage Double Hung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33BD45-6C50-4D44-8F55-E7D0C65FF55D}"/>
              </a:ext>
            </a:extLst>
          </p:cNvPr>
          <p:cNvSpPr/>
          <p:nvPr/>
        </p:nvSpPr>
        <p:spPr>
          <a:xfrm>
            <a:off x="5220072" y="6163813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B74698-F994-4102-9063-0AEE6235C8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22156"/>
            <a:ext cx="2810267" cy="5546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549275"/>
            <a:ext cx="8015288" cy="914400"/>
          </a:xfrm>
        </p:spPr>
        <p:txBody>
          <a:bodyPr/>
          <a:lstStyle/>
          <a:p>
            <a:r>
              <a:rPr lang="en-US"/>
              <a:t>Window Families</a:t>
            </a:r>
          </a:p>
        </p:txBody>
      </p:sp>
      <p:pic>
        <p:nvPicPr>
          <p:cNvPr id="5122" name="Picture 4" descr="Edited 002">
            <a:hlinkClick r:id="rId2" action="ppaction://hlinksldjump" tooltip="Peter Kohler’s Supreme vinyl window represents the pinnacle of design excellence and elegance. They are virtually maintenance-free, offer superior hardware and security features, are available with Energlas® Plus, and are guaranteed for life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412875"/>
            <a:ext cx="30956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547813" y="3500438"/>
            <a:ext cx="15843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Supreme</a:t>
            </a:r>
          </a:p>
        </p:txBody>
      </p:sp>
      <p:pic>
        <p:nvPicPr>
          <p:cNvPr id="5124" name="Picture 7" descr="12712813245290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4005263"/>
            <a:ext cx="23050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3995738" y="5661025"/>
            <a:ext cx="15843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Select</a:t>
            </a:r>
          </a:p>
        </p:txBody>
      </p:sp>
      <p:pic>
        <p:nvPicPr>
          <p:cNvPr id="5126" name="Picture 10" descr="12714350143810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9700" y="1196975"/>
            <a:ext cx="3311525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6156325" y="3500438"/>
            <a:ext cx="15843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Heritage</a:t>
            </a:r>
          </a:p>
        </p:txBody>
      </p:sp>
      <p:pic>
        <p:nvPicPr>
          <p:cNvPr id="5128" name="Picture 13" descr="12714347861790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6725" y="3860800"/>
            <a:ext cx="273685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 Box 14"/>
          <p:cNvSpPr txBox="1">
            <a:spLocks noChangeArrowheads="1"/>
          </p:cNvSpPr>
          <p:nvPr/>
        </p:nvSpPr>
        <p:spPr bwMode="auto">
          <a:xfrm>
            <a:off x="1116013" y="5661025"/>
            <a:ext cx="15843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Estate</a:t>
            </a:r>
          </a:p>
        </p:txBody>
      </p:sp>
      <p:sp>
        <p:nvSpPr>
          <p:cNvPr id="5130" name="Text Box 17"/>
          <p:cNvSpPr txBox="1">
            <a:spLocks noChangeArrowheads="1"/>
          </p:cNvSpPr>
          <p:nvPr/>
        </p:nvSpPr>
        <p:spPr bwMode="auto">
          <a:xfrm>
            <a:off x="6084888" y="44450"/>
            <a:ext cx="28797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Windows</a:t>
            </a:r>
          </a:p>
        </p:txBody>
      </p:sp>
      <p:sp>
        <p:nvSpPr>
          <p:cNvPr id="5131" name="Text Box 18"/>
          <p:cNvSpPr txBox="1">
            <a:spLocks noChangeArrowheads="1"/>
          </p:cNvSpPr>
          <p:nvPr/>
        </p:nvSpPr>
        <p:spPr bwMode="auto">
          <a:xfrm>
            <a:off x="6659563" y="5661025"/>
            <a:ext cx="15843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Tribute</a:t>
            </a:r>
          </a:p>
        </p:txBody>
      </p:sp>
      <p:pic>
        <p:nvPicPr>
          <p:cNvPr id="5132" name="Picture 22" descr="Tradesman Window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42088" y="3995738"/>
            <a:ext cx="1846262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B23C5D7-127F-4AA6-BB1B-548070FEECDE}"/>
              </a:ext>
            </a:extLst>
          </p:cNvPr>
          <p:cNvSpPr/>
          <p:nvPr/>
        </p:nvSpPr>
        <p:spPr>
          <a:xfrm>
            <a:off x="5220072" y="6163813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0C5016C-520B-493D-AEA0-325AE20BEA6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22156"/>
            <a:ext cx="2810267" cy="5546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76250"/>
            <a:ext cx="8015288" cy="914400"/>
          </a:xfrm>
        </p:spPr>
        <p:txBody>
          <a:bodyPr/>
          <a:lstStyle/>
          <a:p>
            <a:r>
              <a:rPr lang="en-US"/>
              <a:t>Heritage Casement</a:t>
            </a:r>
          </a:p>
        </p:txBody>
      </p:sp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5651500" y="1700213"/>
            <a:ext cx="281305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u="sng"/>
              <a:t>Options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2400" u="sng"/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</a:pPr>
            <a:r>
              <a:rPr lang="en-US" sz="1800"/>
              <a:t>Brickmould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</a:pPr>
            <a:r>
              <a:rPr lang="en-US" sz="1800"/>
              <a:t>Grills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</a:pPr>
            <a:r>
              <a:rPr lang="en-US" sz="1800"/>
              <a:t>Grill Pattern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</a:pPr>
            <a:r>
              <a:rPr lang="en-US" sz="1800"/>
              <a:t>Glass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</a:pPr>
            <a:r>
              <a:rPr lang="en-US" sz="1800"/>
              <a:t>Variety of Jamb Extension Depths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</a:pPr>
            <a:r>
              <a:rPr lang="en-US" sz="1800"/>
              <a:t>Paint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</a:pPr>
            <a:r>
              <a:rPr lang="en-US" sz="1800"/>
              <a:t>Variety of Hardware Finishes</a:t>
            </a:r>
          </a:p>
        </p:txBody>
      </p:sp>
      <p:pic>
        <p:nvPicPr>
          <p:cNvPr id="23555" name="Picture 7" descr="_DSC64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846263"/>
            <a:ext cx="26479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16"/>
          <p:cNvSpPr txBox="1">
            <a:spLocks noChangeArrowheads="1"/>
          </p:cNvSpPr>
          <p:nvPr/>
        </p:nvSpPr>
        <p:spPr bwMode="auto">
          <a:xfrm>
            <a:off x="6084888" y="44450"/>
            <a:ext cx="28797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Heritage Casement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E74EDD-D3FE-4F1D-94A2-2E8909FACCDB}"/>
              </a:ext>
            </a:extLst>
          </p:cNvPr>
          <p:cNvSpPr/>
          <p:nvPr/>
        </p:nvSpPr>
        <p:spPr>
          <a:xfrm>
            <a:off x="5220072" y="6163813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C65E19-B6FB-41DA-9D61-730A1620BD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22156"/>
            <a:ext cx="2810267" cy="5546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300"/>
              <a:t>Features and Benefits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All the performance benefits of vinyl on the exterior with the beauty of pine on the interior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CA" sz="1800"/>
          </a:p>
          <a:p>
            <a:pPr>
              <a:lnSpc>
                <a:spcPct val="90000"/>
              </a:lnSpc>
            </a:pPr>
            <a:r>
              <a:rPr lang="en-CA" sz="1800"/>
              <a:t>Beautiful, clear wood interior finish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CA" sz="1800"/>
          </a:p>
          <a:p>
            <a:pPr>
              <a:lnSpc>
                <a:spcPct val="90000"/>
              </a:lnSpc>
            </a:pPr>
            <a:r>
              <a:rPr lang="en-CA" sz="1800"/>
              <a:t>Durable vinyl construction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CA" sz="1800"/>
          </a:p>
          <a:p>
            <a:pPr>
              <a:lnSpc>
                <a:spcPct val="90000"/>
              </a:lnSpc>
            </a:pPr>
            <a:r>
              <a:rPr lang="en-CA" sz="1800"/>
              <a:t>Same options as Supreme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CA" sz="1800"/>
          </a:p>
          <a:p>
            <a:pPr>
              <a:lnSpc>
                <a:spcPct val="90000"/>
              </a:lnSpc>
            </a:pPr>
            <a:r>
              <a:rPr lang="en-US" sz="1800"/>
              <a:t>Fully welded frame and sash profiles provide reliable performance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800"/>
          </a:p>
          <a:p>
            <a:pPr>
              <a:lnSpc>
                <a:spcPct val="90000"/>
              </a:lnSpc>
            </a:pPr>
            <a:r>
              <a:rPr lang="en-US" sz="1800"/>
              <a:t>Interior screen – easy removal for cleaning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800"/>
          </a:p>
          <a:p>
            <a:pPr>
              <a:lnSpc>
                <a:spcPct val="90000"/>
              </a:lnSpc>
            </a:pPr>
            <a:r>
              <a:rPr lang="en-US" sz="1800"/>
              <a:t>Available in white or Tan profile with optional painted exterior and primed interior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6084888" y="44450"/>
            <a:ext cx="28797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Heritage Casement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2609CD-50AE-4F83-B390-51064142D0CF}"/>
              </a:ext>
            </a:extLst>
          </p:cNvPr>
          <p:cNvSpPr/>
          <p:nvPr/>
        </p:nvSpPr>
        <p:spPr>
          <a:xfrm>
            <a:off x="5220072" y="6163813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D1888A-AF16-4BED-AD24-3C2E56172E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22156"/>
            <a:ext cx="2810267" cy="5546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76250"/>
            <a:ext cx="8015288" cy="914400"/>
          </a:xfrm>
        </p:spPr>
        <p:txBody>
          <a:bodyPr/>
          <a:lstStyle/>
          <a:p>
            <a:r>
              <a:rPr lang="en-US"/>
              <a:t>Estate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84313"/>
            <a:ext cx="4752975" cy="48244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The Estate wood/vinyl window family strikes the perfect balance of design efficiency, innovation, durability and character.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/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The virtually maintenance-free vinyl exterior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sz="2000" dirty="0"/>
              <a:t>Energy efficient features and reliable cam locks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6084888" y="44450"/>
            <a:ext cx="28797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Estate</a:t>
            </a:r>
          </a:p>
        </p:txBody>
      </p:sp>
      <p:pic>
        <p:nvPicPr>
          <p:cNvPr id="25604" name="Picture 8" descr="12712606569916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925" y="854075"/>
            <a:ext cx="374332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3694113"/>
            <a:ext cx="363537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3D568F-5979-459C-B649-8A55296FB9EB}"/>
              </a:ext>
            </a:extLst>
          </p:cNvPr>
          <p:cNvSpPr/>
          <p:nvPr/>
        </p:nvSpPr>
        <p:spPr>
          <a:xfrm>
            <a:off x="5220072" y="6163813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F77F94-D1A4-4C25-B83E-517DB0AF51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22156"/>
            <a:ext cx="2810267" cy="5546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Estate Window Types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800"/>
              <a:t>Estate Double Hung</a:t>
            </a:r>
          </a:p>
          <a:p>
            <a:pPr>
              <a:buFont typeface="Wingdings" pitchFamily="2" charset="2"/>
              <a:buNone/>
            </a:pPr>
            <a:endParaRPr lang="en-US" sz="2800"/>
          </a:p>
          <a:p>
            <a:r>
              <a:rPr lang="en-US" sz="2800"/>
              <a:t>Estate Casement and Awning</a:t>
            </a:r>
          </a:p>
          <a:p>
            <a:pPr>
              <a:buFont typeface="Wingdings" pitchFamily="2" charset="2"/>
              <a:buNone/>
            </a:pPr>
            <a:endParaRPr lang="en-US" sz="2800"/>
          </a:p>
          <a:p>
            <a:r>
              <a:rPr lang="en-US" sz="2800"/>
              <a:t>Estate Shapes</a:t>
            </a:r>
          </a:p>
          <a:p>
            <a:endParaRPr lang="en-US" sz="2800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6084888" y="44450"/>
            <a:ext cx="28797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5BEE47-2F66-4357-8BD9-70CD5C2DDD2A}"/>
              </a:ext>
            </a:extLst>
          </p:cNvPr>
          <p:cNvSpPr/>
          <p:nvPr/>
        </p:nvSpPr>
        <p:spPr>
          <a:xfrm>
            <a:off x="5220072" y="6163813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80E2C0-B161-4273-9FE0-4606FD1879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22156"/>
            <a:ext cx="2810267" cy="5546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76250"/>
            <a:ext cx="8015288" cy="914400"/>
          </a:xfrm>
        </p:spPr>
        <p:txBody>
          <a:bodyPr/>
          <a:lstStyle/>
          <a:p>
            <a:r>
              <a:rPr lang="en-US"/>
              <a:t>Estate Double Hung</a:t>
            </a:r>
          </a:p>
        </p:txBody>
      </p:sp>
      <p:pic>
        <p:nvPicPr>
          <p:cNvPr id="276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205038"/>
            <a:ext cx="36004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7"/>
          <p:cNvSpPr>
            <a:spLocks noChangeArrowheads="1"/>
          </p:cNvSpPr>
          <p:nvPr/>
        </p:nvSpPr>
        <p:spPr bwMode="auto">
          <a:xfrm>
            <a:off x="5724525" y="1916113"/>
            <a:ext cx="28130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u="sng"/>
              <a:t>Options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2400" u="sng"/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</a:pPr>
            <a:r>
              <a:rPr lang="en-US" sz="1800"/>
              <a:t>Brickmould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</a:pPr>
            <a:r>
              <a:rPr lang="en-US" sz="1800"/>
              <a:t>Grills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</a:pPr>
            <a:r>
              <a:rPr lang="en-US" sz="1800"/>
              <a:t>Grill Pattern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</a:pPr>
            <a:r>
              <a:rPr lang="en-US" sz="1800"/>
              <a:t>Glass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</a:pPr>
            <a:r>
              <a:rPr lang="en-US" sz="1800"/>
              <a:t>Variety of Jamb Extension Depths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</a:pPr>
            <a:r>
              <a:rPr lang="en-US" sz="1800"/>
              <a:t>Paint</a:t>
            </a:r>
          </a:p>
        </p:txBody>
      </p:sp>
      <p:sp>
        <p:nvSpPr>
          <p:cNvPr id="27652" name="Text Box 10"/>
          <p:cNvSpPr txBox="1">
            <a:spLocks noChangeArrowheads="1"/>
          </p:cNvSpPr>
          <p:nvPr/>
        </p:nvSpPr>
        <p:spPr bwMode="auto">
          <a:xfrm>
            <a:off x="6084888" y="44450"/>
            <a:ext cx="28797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Estate Double Hung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C74037-23F8-4758-B07D-2A174584ADE0}"/>
              </a:ext>
            </a:extLst>
          </p:cNvPr>
          <p:cNvSpPr/>
          <p:nvPr/>
        </p:nvSpPr>
        <p:spPr>
          <a:xfrm>
            <a:off x="5220072" y="6163813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FB5F1F-2355-4046-B32C-93F6819B8B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22156"/>
            <a:ext cx="2810267" cy="5546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/>
              <a:t>Features and Benefits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Fully welded frame and sash profiles provide reliable performance A3/B6/C5 (PG70)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Sloped sill for added performance and classic look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Wood clad frame for classic feel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Equal light sashes where both sash tilts in for quick and easy cleaning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Sashes stay in place with stainless steel constant force coil balances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Optional safety features such as night latches and sash restrictors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6084888" y="44450"/>
            <a:ext cx="28797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Estate Double Hung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DAAA58-FB09-459D-80BD-83AC6E551336}"/>
              </a:ext>
            </a:extLst>
          </p:cNvPr>
          <p:cNvSpPr/>
          <p:nvPr/>
        </p:nvSpPr>
        <p:spPr>
          <a:xfrm>
            <a:off x="5220072" y="6163813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B6309E-0DE4-4EC1-BB5D-C03F5E33C3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22156"/>
            <a:ext cx="2810267" cy="5546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/>
              <a:t>Features and Benefits (cont.)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557338"/>
            <a:ext cx="7924800" cy="4537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Flexible glazing options with ability to use ¾” or 7/8” insulated glass units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4-5/8” &amp; 6-5/8” standard frame depths are great for new construction and renovation projects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Stainless steel pivot bars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Screen pull tabs are integrated into the corners for increased strength and durability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Supreme cam locks for security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No exterior lines in the frame profile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6084888" y="44450"/>
            <a:ext cx="28797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Estate Double Hung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7AD97F-5E3C-4F25-AD7B-6AF76B7198F9}"/>
              </a:ext>
            </a:extLst>
          </p:cNvPr>
          <p:cNvSpPr/>
          <p:nvPr/>
        </p:nvSpPr>
        <p:spPr>
          <a:xfrm>
            <a:off x="5220072" y="6163813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75AFE4-4B50-4AE1-B364-8A4839EE22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22156"/>
            <a:ext cx="2810267" cy="5546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628775"/>
            <a:ext cx="7924800" cy="4537075"/>
          </a:xfrm>
        </p:spPr>
        <p:txBody>
          <a:bodyPr/>
          <a:lstStyle/>
          <a:p>
            <a:r>
              <a:rPr lang="en-US" sz="2000"/>
              <a:t>Thick double walled glazing up-stand for improved aesthetics and performance </a:t>
            </a:r>
          </a:p>
          <a:p>
            <a:pPr>
              <a:buFont typeface="Wingdings" pitchFamily="2" charset="2"/>
              <a:buNone/>
            </a:pPr>
            <a:endParaRPr lang="en-US" sz="2000"/>
          </a:p>
          <a:p>
            <a:r>
              <a:rPr lang="en-US" sz="2000"/>
              <a:t>Steel reinforced sash </a:t>
            </a:r>
          </a:p>
          <a:p>
            <a:pPr>
              <a:buFont typeface="Wingdings" pitchFamily="2" charset="2"/>
              <a:buNone/>
            </a:pPr>
            <a:endParaRPr lang="en-US" sz="2000"/>
          </a:p>
          <a:p>
            <a:r>
              <a:rPr lang="en-US" sz="2000"/>
              <a:t>Available with full or half screen</a:t>
            </a:r>
          </a:p>
          <a:p>
            <a:pPr>
              <a:buFont typeface="Wingdings" pitchFamily="2" charset="2"/>
              <a:buNone/>
            </a:pPr>
            <a:endParaRPr lang="en-US" sz="2000"/>
          </a:p>
          <a:p>
            <a:r>
              <a:rPr lang="en-US" sz="2000"/>
              <a:t>Available in white or Tan profile with optional painted exterior and primed interior.</a:t>
            </a:r>
          </a:p>
          <a:p>
            <a:endParaRPr lang="en-US" sz="2000"/>
          </a:p>
          <a:p>
            <a:endParaRPr lang="en-US" sz="2000"/>
          </a:p>
        </p:txBody>
      </p:sp>
      <p:sp>
        <p:nvSpPr>
          <p:cNvPr id="3072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549275"/>
            <a:ext cx="8015287" cy="914400"/>
          </a:xfrm>
        </p:spPr>
        <p:txBody>
          <a:bodyPr/>
          <a:lstStyle/>
          <a:p>
            <a:r>
              <a:rPr lang="en-US" sz="3200"/>
              <a:t>Features and Benefits (cont.)</a:t>
            </a:r>
          </a:p>
        </p:txBody>
      </p:sp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6084888" y="44450"/>
            <a:ext cx="28797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Estate Double Hung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0BCC6E-4BA2-4466-BB18-77388E913E6D}"/>
              </a:ext>
            </a:extLst>
          </p:cNvPr>
          <p:cNvSpPr/>
          <p:nvPr/>
        </p:nvSpPr>
        <p:spPr>
          <a:xfrm>
            <a:off x="5220072" y="6163813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30046-C7B5-4049-AA89-477C4930E6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22156"/>
            <a:ext cx="2810267" cy="5546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Estate Casement and Awning</a:t>
            </a:r>
          </a:p>
        </p:txBody>
      </p:sp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5580063" y="1773238"/>
            <a:ext cx="28130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u="sng"/>
              <a:t>Options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2400" u="sng"/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</a:pPr>
            <a:r>
              <a:rPr lang="en-US" sz="1800"/>
              <a:t>Brickmould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</a:pPr>
            <a:r>
              <a:rPr lang="en-US" sz="1800"/>
              <a:t>Grills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</a:pPr>
            <a:r>
              <a:rPr lang="en-US" sz="1800"/>
              <a:t>Grill Pattern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</a:pPr>
            <a:r>
              <a:rPr lang="en-US" sz="1800"/>
              <a:t>Glass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</a:pPr>
            <a:r>
              <a:rPr lang="en-US" sz="1800"/>
              <a:t>Variety of Jamb Extension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</a:pPr>
            <a:r>
              <a:rPr lang="en-US" sz="1800"/>
              <a:t>Paint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</a:pPr>
            <a:r>
              <a:rPr lang="en-US" sz="1800"/>
              <a:t>Variety of Hardware Finishes</a:t>
            </a:r>
          </a:p>
        </p:txBody>
      </p:sp>
      <p:pic>
        <p:nvPicPr>
          <p:cNvPr id="31747" name="Picture 6" descr="_DSC65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2413" y="1654175"/>
            <a:ext cx="268922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5003800" y="44450"/>
            <a:ext cx="3960813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Estate Casement and Awning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427F4B-1BE2-480F-B044-66D390346AE9}"/>
              </a:ext>
            </a:extLst>
          </p:cNvPr>
          <p:cNvSpPr/>
          <p:nvPr/>
        </p:nvSpPr>
        <p:spPr>
          <a:xfrm>
            <a:off x="5220072" y="6163813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B8BDDF-D9CF-4ACC-AD4C-8963CF7A88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22156"/>
            <a:ext cx="2810267" cy="5546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500"/>
              <a:t>Features and Benefits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341438"/>
            <a:ext cx="7924800" cy="4537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Beautiful, paint-grade wood interior finish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Wood clad frame for classic feel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Durable vinyl construction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Same options as Supreme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Fully welded frame and sash profiles provide reliable performance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70000"/>
              </a:lnSpc>
            </a:pPr>
            <a:r>
              <a:rPr lang="en-US" sz="2000"/>
              <a:t>Interior screen – easy removal for cleaning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Available in white or Tan profile with optional painted exterior and primed interior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5148263" y="44450"/>
            <a:ext cx="38163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Estate Casement and Awning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A2F508-A080-4E96-9EF7-623ECA617E4F}"/>
              </a:ext>
            </a:extLst>
          </p:cNvPr>
          <p:cNvSpPr/>
          <p:nvPr/>
        </p:nvSpPr>
        <p:spPr>
          <a:xfrm>
            <a:off x="5220072" y="6163813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B29537-0566-466D-8D2E-A5ACAE2CAE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22156"/>
            <a:ext cx="2810267" cy="5546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549275"/>
            <a:ext cx="8015288" cy="914400"/>
          </a:xfrm>
        </p:spPr>
        <p:txBody>
          <a:bodyPr/>
          <a:lstStyle/>
          <a:p>
            <a:r>
              <a:rPr lang="en-US"/>
              <a:t>Supreme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557338"/>
            <a:ext cx="381635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Kohltech’s Supreme vinyl window represents the pinnacle of design excellence and elegance.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	They are virtually maintenance-free, offer superior hardware and security features, are available with Energlas</a:t>
            </a:r>
            <a:r>
              <a:rPr lang="en-US" sz="2000" baseline="30000"/>
              <a:t>®</a:t>
            </a:r>
            <a:r>
              <a:rPr lang="en-US" sz="2000"/>
              <a:t> Plus - the most energy efficient glass on the market, and every window is guaranteed for life.</a:t>
            </a:r>
          </a:p>
        </p:txBody>
      </p:sp>
      <p:pic>
        <p:nvPicPr>
          <p:cNvPr id="6147" name="Picture 6" descr="DSCF32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620713"/>
            <a:ext cx="3671887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7" descr="009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0975" y="3141663"/>
            <a:ext cx="482917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6084888" y="44450"/>
            <a:ext cx="28797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Supreme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9BD265-34D7-4384-80F3-D30D4B89A6F8}"/>
              </a:ext>
            </a:extLst>
          </p:cNvPr>
          <p:cNvSpPr/>
          <p:nvPr/>
        </p:nvSpPr>
        <p:spPr>
          <a:xfrm>
            <a:off x="5220072" y="6163813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91ED26-C953-43F6-9181-1BF9E9CFF0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22156"/>
            <a:ext cx="2810267" cy="5546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76250"/>
            <a:ext cx="8015288" cy="914400"/>
          </a:xfrm>
        </p:spPr>
        <p:txBody>
          <a:bodyPr/>
          <a:lstStyle/>
          <a:p>
            <a:r>
              <a:rPr lang="en-US"/>
              <a:t>Tribute</a:t>
            </a:r>
          </a:p>
        </p:txBody>
      </p:sp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6084888" y="44450"/>
            <a:ext cx="28797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Tribute</a:t>
            </a:r>
          </a:p>
        </p:txBody>
      </p:sp>
      <p:sp>
        <p:nvSpPr>
          <p:cNvPr id="33795" name="Text Box 32"/>
          <p:cNvSpPr txBox="1">
            <a:spLocks noChangeArrowheads="1"/>
          </p:cNvSpPr>
          <p:nvPr/>
        </p:nvSpPr>
        <p:spPr bwMode="auto">
          <a:xfrm>
            <a:off x="5435600" y="1484313"/>
            <a:ext cx="3529013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The Tribute family of windows offers good performance at a low price. </a:t>
            </a:r>
          </a:p>
        </p:txBody>
      </p:sp>
      <p:pic>
        <p:nvPicPr>
          <p:cNvPr id="33796" name="Picture 33" descr="Tradesman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916113"/>
            <a:ext cx="5113337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90ADA7-8FB9-4CE2-8016-395FAC824FFB}"/>
              </a:ext>
            </a:extLst>
          </p:cNvPr>
          <p:cNvSpPr/>
          <p:nvPr/>
        </p:nvSpPr>
        <p:spPr>
          <a:xfrm>
            <a:off x="5220072" y="6163813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D98D5C-76BB-4540-B31A-BD4BD04B52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22156"/>
            <a:ext cx="2810267" cy="5546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Tribute Window Types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800"/>
              <a:t>Tribute Casement and Awning</a:t>
            </a:r>
          </a:p>
          <a:p>
            <a:pPr>
              <a:buFont typeface="Wingdings" pitchFamily="2" charset="2"/>
              <a:buNone/>
            </a:pPr>
            <a:endParaRPr lang="en-US" sz="2800"/>
          </a:p>
          <a:p>
            <a:r>
              <a:rPr lang="en-US" sz="2800"/>
              <a:t>Tribute Single Hung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6084888" y="44450"/>
            <a:ext cx="28797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Tribute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43AEEE-1074-4332-BAF3-7A7C1D51C3CB}"/>
              </a:ext>
            </a:extLst>
          </p:cNvPr>
          <p:cNvSpPr/>
          <p:nvPr/>
        </p:nvSpPr>
        <p:spPr>
          <a:xfrm>
            <a:off x="5220072" y="6163813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280906-0E98-44E9-892B-854ADDE5A5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22156"/>
            <a:ext cx="2810267" cy="5546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Tribute Casement and Awning</a:t>
            </a:r>
          </a:p>
        </p:txBody>
      </p:sp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5508625" y="44450"/>
            <a:ext cx="34559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Tribute Casement and Awning</a:t>
            </a:r>
          </a:p>
        </p:txBody>
      </p:sp>
      <p:sp>
        <p:nvSpPr>
          <p:cNvPr id="35843" name="Rectangle 8"/>
          <p:cNvSpPr>
            <a:spLocks noChangeArrowheads="1"/>
          </p:cNvSpPr>
          <p:nvPr/>
        </p:nvSpPr>
        <p:spPr bwMode="auto">
          <a:xfrm>
            <a:off x="5651500" y="2133600"/>
            <a:ext cx="28130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u="sng"/>
              <a:t>Options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</a:pPr>
            <a:endParaRPr lang="en-US" sz="1600"/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</a:pPr>
            <a:r>
              <a:rPr lang="en-US" sz="1600"/>
              <a:t>Integral BM only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</a:pPr>
            <a:r>
              <a:rPr lang="en-US" sz="1600"/>
              <a:t>Integral Drywall Return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</a:pPr>
            <a:r>
              <a:rPr lang="en-US" sz="1600"/>
              <a:t>T-mullion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</a:pPr>
            <a:r>
              <a:rPr lang="en-US" sz="1600"/>
              <a:t>Paint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</a:pPr>
            <a:endParaRPr lang="en-US" sz="1600"/>
          </a:p>
        </p:txBody>
      </p:sp>
      <p:pic>
        <p:nvPicPr>
          <p:cNvPr id="35844" name="Picture 9" descr="Tradesman Cas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2425" y="1773238"/>
            <a:ext cx="23018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1E372A9-A785-410A-A7DF-2AD8AFABE6BB}"/>
              </a:ext>
            </a:extLst>
          </p:cNvPr>
          <p:cNvSpPr/>
          <p:nvPr/>
        </p:nvSpPr>
        <p:spPr>
          <a:xfrm>
            <a:off x="5220072" y="6163813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0A4644-006A-4FBC-AB3F-39760B8DC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22156"/>
            <a:ext cx="2810267" cy="5546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400"/>
              <a:t>Features and Benefits</a:t>
            </a:r>
          </a:p>
        </p:txBody>
      </p:sp>
      <p:sp>
        <p:nvSpPr>
          <p:cNvPr id="36866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CA" sz="2000" dirty="0"/>
              <a:t>Basic options</a:t>
            </a:r>
          </a:p>
          <a:p>
            <a:pPr>
              <a:buFont typeface="Wingdings" pitchFamily="2" charset="2"/>
              <a:buNone/>
            </a:pPr>
            <a:endParaRPr lang="en-CA" sz="2000" dirty="0"/>
          </a:p>
          <a:p>
            <a:r>
              <a:rPr lang="en-CA" sz="2000" dirty="0"/>
              <a:t>Good performance</a:t>
            </a:r>
          </a:p>
          <a:p>
            <a:pPr>
              <a:buFont typeface="Wingdings" pitchFamily="2" charset="2"/>
              <a:buNone/>
            </a:pPr>
            <a:endParaRPr lang="en-CA" sz="2000" dirty="0"/>
          </a:p>
          <a:p>
            <a:r>
              <a:rPr lang="en-CA" sz="2000" dirty="0"/>
              <a:t>Low price</a:t>
            </a:r>
          </a:p>
          <a:p>
            <a:endParaRPr lang="en-CA" sz="2000" dirty="0"/>
          </a:p>
          <a:p>
            <a:r>
              <a:rPr lang="en-US" sz="2000" dirty="0"/>
              <a:t>31/4” frame depth </a:t>
            </a:r>
          </a:p>
          <a:p>
            <a:endParaRPr lang="en-CA" sz="2000" dirty="0"/>
          </a:p>
          <a:p>
            <a:endParaRPr lang="en-US" sz="2000" dirty="0"/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5292725" y="44450"/>
            <a:ext cx="367188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Tribute Casement and Awning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DF2D7C-6752-45AB-B920-AD2D1BC568C4}"/>
              </a:ext>
            </a:extLst>
          </p:cNvPr>
          <p:cNvSpPr/>
          <p:nvPr/>
        </p:nvSpPr>
        <p:spPr>
          <a:xfrm>
            <a:off x="5220072" y="6163813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307A26-29A9-4176-952F-4EBE84465B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22156"/>
            <a:ext cx="2810267" cy="5546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Tribute Single Hung</a:t>
            </a:r>
          </a:p>
        </p:txBody>
      </p:sp>
      <p:sp>
        <p:nvSpPr>
          <p:cNvPr id="37890" name="Text Box 6"/>
          <p:cNvSpPr txBox="1">
            <a:spLocks noChangeArrowheads="1"/>
          </p:cNvSpPr>
          <p:nvPr/>
        </p:nvSpPr>
        <p:spPr bwMode="auto">
          <a:xfrm>
            <a:off x="6084888" y="44450"/>
            <a:ext cx="28797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Tribute Single Hung</a:t>
            </a:r>
          </a:p>
        </p:txBody>
      </p:sp>
      <p:sp>
        <p:nvSpPr>
          <p:cNvPr id="37891" name="Rectangle 7"/>
          <p:cNvSpPr>
            <a:spLocks noChangeArrowheads="1"/>
          </p:cNvSpPr>
          <p:nvPr/>
        </p:nvSpPr>
        <p:spPr bwMode="auto">
          <a:xfrm>
            <a:off x="5651500" y="2133600"/>
            <a:ext cx="28130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u="sng"/>
              <a:t>Options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</a:pPr>
            <a:r>
              <a:rPr lang="en-US" sz="1600"/>
              <a:t>Nailing Fin or J-clip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•"/>
            </a:pPr>
            <a:r>
              <a:rPr lang="en-US" sz="1600"/>
              <a:t>Add on Drywall Return</a:t>
            </a:r>
          </a:p>
        </p:txBody>
      </p:sp>
      <p:pic>
        <p:nvPicPr>
          <p:cNvPr id="37892" name="Picture 8" descr="Tradesman_Single Hu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146300"/>
            <a:ext cx="3097213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56B3BC-300C-414E-A66E-085742C061F1}"/>
              </a:ext>
            </a:extLst>
          </p:cNvPr>
          <p:cNvSpPr/>
          <p:nvPr/>
        </p:nvSpPr>
        <p:spPr>
          <a:xfrm>
            <a:off x="5220072" y="6163813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9F6B85-4D90-44DB-A55A-E853CCB22D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22156"/>
            <a:ext cx="2810267" cy="5546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/>
              <a:t>Tribute Single Hung- Features and Benefits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Single sash tilts in for quick and easy cleaning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Sash stays in place with spiral balances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2 5/8” frame depth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Available with integrated nail fin or with siding J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Externally Glazed Operating Sash with Integral Lift Rail</a:t>
            </a:r>
          </a:p>
        </p:txBody>
      </p:sp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6084888" y="44450"/>
            <a:ext cx="28797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Tribute Single Hung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7FCBCE-501E-4C43-BC71-C46E2C0BB77B}"/>
              </a:ext>
            </a:extLst>
          </p:cNvPr>
          <p:cNvSpPr/>
          <p:nvPr/>
        </p:nvSpPr>
        <p:spPr>
          <a:xfrm>
            <a:off x="5220072" y="6163813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95ABF0-C54A-48F7-951D-95BFD3969F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22156"/>
            <a:ext cx="2810267" cy="5546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700213"/>
            <a:ext cx="7924800" cy="4537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Over-lapped glazing stop for consistent clean finish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Fully supported pivot bar for added strength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Steel reinforced T-mullion system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Screen pull tabs are integrated into the corners for increased strength and durability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Low profile locking hardware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</p:txBody>
      </p:sp>
      <p:sp>
        <p:nvSpPr>
          <p:cNvPr id="3993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620713"/>
            <a:ext cx="8015287" cy="914400"/>
          </a:xfrm>
        </p:spPr>
        <p:txBody>
          <a:bodyPr/>
          <a:lstStyle/>
          <a:p>
            <a:r>
              <a:rPr lang="en-US" sz="3200"/>
              <a:t>Tribute Single Hung- Features and Benefits (cont.)</a:t>
            </a:r>
          </a:p>
        </p:txBody>
      </p:sp>
      <p:sp>
        <p:nvSpPr>
          <p:cNvPr id="39939" name="Text Box 8"/>
          <p:cNvSpPr txBox="1">
            <a:spLocks noChangeArrowheads="1"/>
          </p:cNvSpPr>
          <p:nvPr/>
        </p:nvSpPr>
        <p:spPr bwMode="auto">
          <a:xfrm>
            <a:off x="6084888" y="44450"/>
            <a:ext cx="28797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Tribute Single Hung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A86DAE-0ADD-4FE8-BC8A-82291B85A6FC}"/>
              </a:ext>
            </a:extLst>
          </p:cNvPr>
          <p:cNvSpPr/>
          <p:nvPr/>
        </p:nvSpPr>
        <p:spPr>
          <a:xfrm>
            <a:off x="5220072" y="6163813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E5CA96-79E6-4688-B056-382A98093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22156"/>
            <a:ext cx="2810267" cy="5546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Shapes</a:t>
            </a:r>
          </a:p>
        </p:txBody>
      </p:sp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5148263" y="1125538"/>
            <a:ext cx="36734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/>
              <a:t>We offer a wide variety of shape windows, custom-made to the dimensions of your choice.</a:t>
            </a:r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80000"/>
            </a:pPr>
            <a:endParaRPr lang="en-US" sz="2400" dirty="0"/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/>
              <a:t>Shapes come in Supreme, Heritage, Estate or Select profile.</a:t>
            </a:r>
          </a:p>
        </p:txBody>
      </p:sp>
      <p:sp>
        <p:nvSpPr>
          <p:cNvPr id="40964" name="Text Box 7"/>
          <p:cNvSpPr txBox="1">
            <a:spLocks noChangeArrowheads="1"/>
          </p:cNvSpPr>
          <p:nvPr/>
        </p:nvSpPr>
        <p:spPr bwMode="auto">
          <a:xfrm>
            <a:off x="6084888" y="44450"/>
            <a:ext cx="28797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Shapes</a:t>
            </a:r>
          </a:p>
        </p:txBody>
      </p:sp>
      <p:pic>
        <p:nvPicPr>
          <p:cNvPr id="4096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3789363"/>
            <a:ext cx="338455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3846363" cy="215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2505D21-9898-42A7-A4A5-409D56F1BA0D}"/>
              </a:ext>
            </a:extLst>
          </p:cNvPr>
          <p:cNvSpPr/>
          <p:nvPr/>
        </p:nvSpPr>
        <p:spPr>
          <a:xfrm>
            <a:off x="5220072" y="6163813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F577A5-31D8-4348-B116-1A53917D69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22156"/>
            <a:ext cx="2810267" cy="5546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/>
      <p:bldP spid="4096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Shapes- Options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00563" y="1484313"/>
            <a:ext cx="4248150" cy="4537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The options for Shape windows correspond to the type of frame from which they are made. 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Ex:  Supreme Shapes can be: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painted,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have 3 ½ brickmould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and feature Energlas</a:t>
            </a:r>
            <a:r>
              <a:rPr lang="en-US" sz="2000" baseline="30000" dirty="0"/>
              <a:t>®</a:t>
            </a:r>
            <a:r>
              <a:rPr lang="en-US" sz="2000" dirty="0"/>
              <a:t> Plus glass, as can all of our Supreme windows</a:t>
            </a:r>
            <a:r>
              <a:rPr lang="en-US" sz="1600" dirty="0"/>
              <a:t>.</a:t>
            </a: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6084888" y="44450"/>
            <a:ext cx="28797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Shapes</a:t>
            </a:r>
          </a:p>
        </p:txBody>
      </p:sp>
      <p:pic>
        <p:nvPicPr>
          <p:cNvPr id="4198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3167583" cy="211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501008"/>
            <a:ext cx="2057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A6A480-CFB7-4BA0-9D25-8DD00BACF315}"/>
              </a:ext>
            </a:extLst>
          </p:cNvPr>
          <p:cNvSpPr/>
          <p:nvPr/>
        </p:nvSpPr>
        <p:spPr>
          <a:xfrm>
            <a:off x="5220072" y="6163813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79713A-9106-49B0-8F94-25FC8998F3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22156"/>
            <a:ext cx="2810267" cy="5546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628775"/>
            <a:ext cx="7924800" cy="4537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Bending limitations are related to the amount of vinyl in a frame, the configuration and the desired radius.</a:t>
            </a:r>
          </a:p>
          <a:p>
            <a:pPr>
              <a:lnSpc>
                <a:spcPct val="90000"/>
              </a:lnSpc>
            </a:pPr>
            <a:r>
              <a:rPr lang="en-US" sz="2000"/>
              <a:t>Generally speaking, the stronger the frame, the harder it is too bend.</a:t>
            </a:r>
          </a:p>
          <a:p>
            <a:pPr>
              <a:lnSpc>
                <a:spcPct val="90000"/>
              </a:lnSpc>
            </a:pPr>
            <a:r>
              <a:rPr lang="en-US" sz="2000"/>
              <a:t>Frames and exterior trims have different minimum bends. For example: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Narrow picture frame minimum = 12” radius 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Main frame (SSH) = 18” radius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Larger exterior trims such as 3-1/2” Brickmold require a 30” minimum radius.</a:t>
            </a:r>
          </a:p>
          <a:p>
            <a:pPr>
              <a:lnSpc>
                <a:spcPct val="90000"/>
              </a:lnSpc>
            </a:pPr>
            <a:r>
              <a:rPr lang="en-US" sz="2000"/>
              <a:t>Other exceptions depending on configuration.</a:t>
            </a:r>
          </a:p>
          <a:p>
            <a:pPr>
              <a:lnSpc>
                <a:spcPct val="90000"/>
              </a:lnSpc>
            </a:pPr>
            <a:r>
              <a:rPr lang="en-US" sz="2000"/>
              <a:t>All rules and minimums are built into the Paradigm Quoting Software.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</p:txBody>
      </p:sp>
      <p:sp>
        <p:nvSpPr>
          <p:cNvPr id="430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620713"/>
            <a:ext cx="8015287" cy="914400"/>
          </a:xfrm>
        </p:spPr>
        <p:txBody>
          <a:bodyPr/>
          <a:lstStyle/>
          <a:p>
            <a:r>
              <a:rPr lang="en-US" sz="3200"/>
              <a:t>Shape Limitations</a:t>
            </a:r>
          </a:p>
        </p:txBody>
      </p:sp>
      <p:sp>
        <p:nvSpPr>
          <p:cNvPr id="43011" name="Text Box 8"/>
          <p:cNvSpPr txBox="1">
            <a:spLocks noChangeArrowheads="1"/>
          </p:cNvSpPr>
          <p:nvPr/>
        </p:nvSpPr>
        <p:spPr bwMode="auto">
          <a:xfrm>
            <a:off x="6084888" y="44450"/>
            <a:ext cx="28797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Shapes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C3625C-55DD-4E91-BE09-CA84B3C0DC3A}"/>
              </a:ext>
            </a:extLst>
          </p:cNvPr>
          <p:cNvSpPr/>
          <p:nvPr/>
        </p:nvSpPr>
        <p:spPr>
          <a:xfrm>
            <a:off x="5220072" y="6163813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28B31D-6B13-4239-B9A6-3FA3DEF382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22156"/>
            <a:ext cx="2810267" cy="5546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Supreme Window Types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700213"/>
            <a:ext cx="7924800" cy="48244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Supreme Casement and Awning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Supreme Single Hung and Double Hung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Supreme Single Glider and Double Glider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Supreme Shapes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Supreme Tilt and Turn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6084888" y="44450"/>
            <a:ext cx="28797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Supreme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1A9D9C-988E-488B-9859-55A8CC9569E3}"/>
              </a:ext>
            </a:extLst>
          </p:cNvPr>
          <p:cNvSpPr/>
          <p:nvPr/>
        </p:nvSpPr>
        <p:spPr>
          <a:xfrm>
            <a:off x="5220072" y="6163813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A97EAB-6800-4710-B2D1-AD154DAC28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22156"/>
            <a:ext cx="2810267" cy="5546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04813"/>
            <a:ext cx="8015287" cy="914400"/>
          </a:xfrm>
        </p:spPr>
        <p:txBody>
          <a:bodyPr/>
          <a:lstStyle/>
          <a:p>
            <a:r>
              <a:rPr lang="en-US"/>
              <a:t>Shapes- Available Shapes</a:t>
            </a:r>
          </a:p>
        </p:txBody>
      </p:sp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6084888" y="44450"/>
            <a:ext cx="28797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Shapes</a:t>
            </a:r>
          </a:p>
        </p:txBody>
      </p:sp>
      <p:pic>
        <p:nvPicPr>
          <p:cNvPr id="44035" name="Picture 7" descr="shapes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1268413"/>
            <a:ext cx="8281988" cy="473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9059CD-030D-467A-A0CC-405952B3B9E3}"/>
              </a:ext>
            </a:extLst>
          </p:cNvPr>
          <p:cNvSpPr/>
          <p:nvPr/>
        </p:nvSpPr>
        <p:spPr>
          <a:xfrm>
            <a:off x="5220072" y="6163813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13B7D0-F026-48D9-BDA7-EA8D568740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22156"/>
            <a:ext cx="2810267" cy="5546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Our Warranty</a:t>
            </a:r>
          </a:p>
        </p:txBody>
      </p:sp>
      <p:sp>
        <p:nvSpPr>
          <p:cNvPr id="45058" name="Text Box 6"/>
          <p:cNvSpPr txBox="1">
            <a:spLocks noChangeArrowheads="1"/>
          </p:cNvSpPr>
          <p:nvPr/>
        </p:nvSpPr>
        <p:spPr bwMode="auto">
          <a:xfrm>
            <a:off x="6084888" y="44450"/>
            <a:ext cx="28797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Our Warranty</a:t>
            </a:r>
          </a:p>
        </p:txBody>
      </p:sp>
      <p:graphicFrame>
        <p:nvGraphicFramePr>
          <p:cNvPr id="237812" name="Group 244"/>
          <p:cNvGraphicFramePr>
            <a:graphicFrameLocks noGrp="1"/>
          </p:cNvGraphicFramePr>
          <p:nvPr>
            <p:ph idx="4294967295"/>
          </p:nvPr>
        </p:nvGraphicFramePr>
        <p:xfrm>
          <a:off x="685800" y="1628775"/>
          <a:ext cx="7773988" cy="3776981"/>
        </p:xfrm>
        <a:graphic>
          <a:graphicData uri="http://schemas.openxmlformats.org/drawingml/2006/table">
            <a:tbl>
              <a:tblPr/>
              <a:tblGrid>
                <a:gridCol w="143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2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05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udy Old Style" pitchFamily="18" charset="0"/>
                          <a:cs typeface="Arial" charset="0"/>
                        </a:rPr>
                        <a:t>Component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udy Old Style" pitchFamily="18" charset="0"/>
                        </a:rPr>
                        <a:t>Supreme Heritage Series and Tilt and Turn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udy Old Style" pitchFamily="18" charset="0"/>
                        </a:rPr>
                        <a:t>Select - Estate Series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udy Old Style" pitchFamily="18" charset="0"/>
                          <a:cs typeface="Arial" charset="0"/>
                        </a:rPr>
                        <a:t>Tribute Series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udy Old Style" pitchFamily="18" charset="0"/>
                        </a:rPr>
                        <a:t>Commercial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Goudy Old Style" pitchFamily="18" charset="0"/>
                          <a:cs typeface="Arial" charset="0"/>
                        </a:rPr>
                        <a:t>Insulated Glass Unit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Lifetime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30 Years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10 Years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10 Years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Goudy Old Style" pitchFamily="18" charset="0"/>
                          <a:cs typeface="Arial" charset="0"/>
                        </a:rPr>
                        <a:t>Hardware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Lifetime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30 Years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1 Year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1 Year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Goudy Old Style" pitchFamily="18" charset="0"/>
                          <a:cs typeface="Arial" charset="0"/>
                        </a:rPr>
                        <a:t>Frame/Sash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Lifetime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30 Years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10 Years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10 Years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Goudy Old Style" pitchFamily="18" charset="0"/>
                          <a:cs typeface="Arial" charset="0"/>
                        </a:rPr>
                        <a:t>Factory Applied Coating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10 Years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10 Years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10 Years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10 Years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Labour*</a:t>
                      </a:r>
                    </a:p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Lifetime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30 Years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1 Year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1 Year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500"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*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Labour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 in the US is covered for 1 year  for all products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4C39FD7-EA33-47D3-9FDD-C347AC29AE72}"/>
              </a:ext>
            </a:extLst>
          </p:cNvPr>
          <p:cNvSpPr/>
          <p:nvPr/>
        </p:nvSpPr>
        <p:spPr>
          <a:xfrm>
            <a:off x="5220072" y="6163813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4EB488-3BD0-4F0C-85FA-22889E2D34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22156"/>
            <a:ext cx="2810267" cy="5546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dirty="0"/>
              <a:t>Supreme Windows- NAFS Ratings</a:t>
            </a:r>
          </a:p>
        </p:txBody>
      </p:sp>
      <p:graphicFrame>
        <p:nvGraphicFramePr>
          <p:cNvPr id="26715" name="Group 91"/>
          <p:cNvGraphicFramePr>
            <a:graphicFrameLocks noGrp="1"/>
          </p:cNvGraphicFramePr>
          <p:nvPr>
            <p:ph idx="4294967295"/>
          </p:nvPr>
        </p:nvGraphicFramePr>
        <p:xfrm>
          <a:off x="608013" y="1341438"/>
          <a:ext cx="7924800" cy="4740275"/>
        </p:xfrm>
        <a:graphic>
          <a:graphicData uri="http://schemas.openxmlformats.org/drawingml/2006/table">
            <a:tbl>
              <a:tblPr/>
              <a:tblGrid>
                <a:gridCol w="1468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1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9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udy Old Style" pitchFamily="18" charset="0"/>
                          <a:cs typeface="Arial" charset="0"/>
                        </a:rPr>
                        <a:t>Window Style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udy Old Style" pitchFamily="18" charset="0"/>
                        </a:rPr>
                        <a:t>Air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udy Old Style" pitchFamily="18" charset="0"/>
                        </a:rPr>
                        <a:t>Water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udy Old Style" pitchFamily="18" charset="0"/>
                          <a:cs typeface="Arial" charset="0"/>
                        </a:rPr>
                        <a:t>Structural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udy Old Style" pitchFamily="18" charset="0"/>
                        </a:rPr>
                        <a:t>Forced Entry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Tilt and Turn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A3 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DP100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DP70 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F10 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Tilt and Turn Fixed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A3 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DP100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DP70 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Casement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A3 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DP100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DP70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F20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Casement Fixed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FIXED 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DP100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DP70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Awning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A3 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DP100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DP70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F20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Narrow Picture Window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FIXED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DP100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DP70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Single Hung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A3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DP60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DP65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F20 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Double Hung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A3 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DP50 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DP65 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F20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Single Hung Picture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FIXED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DP100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DP60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Single Glider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A3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DP55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DP80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F10 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Double Glider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A2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 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DP55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F20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280" name="Text Box 92"/>
          <p:cNvSpPr txBox="1">
            <a:spLocks noChangeArrowheads="1"/>
          </p:cNvSpPr>
          <p:nvPr/>
        </p:nvSpPr>
        <p:spPr bwMode="auto">
          <a:xfrm>
            <a:off x="6084888" y="44450"/>
            <a:ext cx="28797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Supreme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0F56AE-DFFC-4A13-A58D-809327961B7E}"/>
              </a:ext>
            </a:extLst>
          </p:cNvPr>
          <p:cNvSpPr/>
          <p:nvPr/>
        </p:nvSpPr>
        <p:spPr>
          <a:xfrm>
            <a:off x="5220072" y="6163813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2292F9-1FB0-4C43-B6C9-1938F34529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22156"/>
            <a:ext cx="2810267" cy="5546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015287" cy="914400"/>
          </a:xfrm>
        </p:spPr>
        <p:txBody>
          <a:bodyPr/>
          <a:lstStyle/>
          <a:p>
            <a:r>
              <a:rPr lang="en-US"/>
              <a:t>Select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12875"/>
            <a:ext cx="4392612" cy="5111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Select is our most popular vinyl window line, and Select windows offer the ideal blend of sophistication, practicality and value. 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	Standard energy efficient features include high performance perimeter weather-stripping, a concealed drain hole which cuts down on air infiltration and warm edge spacer for maximum heat retention.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	Low-E, Low-E Argon and Energlas</a:t>
            </a:r>
            <a:r>
              <a:rPr lang="en-US" sz="2000" baseline="30000"/>
              <a:t>®</a:t>
            </a:r>
            <a:r>
              <a:rPr lang="en-US" sz="2000"/>
              <a:t> glass units are also available on Select windows.</a:t>
            </a:r>
          </a:p>
        </p:txBody>
      </p:sp>
      <p:pic>
        <p:nvPicPr>
          <p:cNvPr id="9219" name="Picture 5" descr="1271281265716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765175"/>
            <a:ext cx="44656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6084888" y="44450"/>
            <a:ext cx="28797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Select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A3271-4CEF-43B9-BFCD-D17C48E4848F}"/>
              </a:ext>
            </a:extLst>
          </p:cNvPr>
          <p:cNvSpPr/>
          <p:nvPr/>
        </p:nvSpPr>
        <p:spPr>
          <a:xfrm>
            <a:off x="5220072" y="6163813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F986DA-468E-4D23-8CEA-22F363EADE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22156"/>
            <a:ext cx="2810267" cy="5546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Select Windows-NAFS Ratings</a:t>
            </a:r>
          </a:p>
        </p:txBody>
      </p:sp>
      <p:graphicFrame>
        <p:nvGraphicFramePr>
          <p:cNvPr id="281603" name="Group 3"/>
          <p:cNvGraphicFramePr>
            <a:graphicFrameLocks noGrp="1"/>
          </p:cNvGraphicFramePr>
          <p:nvPr>
            <p:ph idx="4294967295"/>
          </p:nvPr>
        </p:nvGraphicFramePr>
        <p:xfrm>
          <a:off x="685800" y="1341438"/>
          <a:ext cx="7773988" cy="4590734"/>
        </p:xfrm>
        <a:graphic>
          <a:graphicData uri="http://schemas.openxmlformats.org/drawingml/2006/table">
            <a:tbl>
              <a:tblPr/>
              <a:tblGrid>
                <a:gridCol w="143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05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udy Old Style" pitchFamily="18" charset="0"/>
                          <a:cs typeface="Arial" charset="0"/>
                        </a:rPr>
                        <a:t>Window Style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udy Old Style" pitchFamily="18" charset="0"/>
                        </a:rPr>
                        <a:t>Air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udy Old Style" pitchFamily="18" charset="0"/>
                        </a:rPr>
                        <a:t>Water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udy Old Style" pitchFamily="18" charset="0"/>
                          <a:cs typeface="Arial" charset="0"/>
                        </a:rPr>
                        <a:t>Structural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oudy Old Style" pitchFamily="18" charset="0"/>
                        </a:rPr>
                        <a:t>Forced Entry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Casement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A3 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DP100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DP70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F20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Casement Fixed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FIXED 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DP100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DP70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en-US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Awning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A3 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DP100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DP65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F20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Casement Picture Window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FIXED 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DP100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DP70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en-US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Single Hung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A3 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DP50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DP70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F10</a:t>
                      </a:r>
                      <a:endParaRPr kumimoji="0" lang="en-US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Single Hung Picture Window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FIXED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DP100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DP55 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en-US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Single Glider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A3 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DP50 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DP55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F20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Double Hung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A2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DP50 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DP50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F10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331" name="Text Box 69"/>
          <p:cNvSpPr txBox="1">
            <a:spLocks noChangeArrowheads="1"/>
          </p:cNvSpPr>
          <p:nvPr/>
        </p:nvSpPr>
        <p:spPr bwMode="auto">
          <a:xfrm>
            <a:off x="6084888" y="44450"/>
            <a:ext cx="28797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Select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213104-378B-442E-ABB6-8BBACF41B8FE}"/>
              </a:ext>
            </a:extLst>
          </p:cNvPr>
          <p:cNvSpPr/>
          <p:nvPr/>
        </p:nvSpPr>
        <p:spPr>
          <a:xfrm>
            <a:off x="5220072" y="6163813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14DB58-2A4D-4611-A24B-52940F96B1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22156"/>
            <a:ext cx="2810267" cy="5546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Select Window Types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773238"/>
            <a:ext cx="7924800" cy="4537075"/>
          </a:xfrm>
        </p:spPr>
        <p:txBody>
          <a:bodyPr/>
          <a:lstStyle/>
          <a:p>
            <a:r>
              <a:rPr lang="en-US" sz="2000"/>
              <a:t>Select Casement and Awning</a:t>
            </a:r>
          </a:p>
          <a:p>
            <a:pPr>
              <a:buFont typeface="Wingdings" pitchFamily="2" charset="2"/>
              <a:buNone/>
            </a:pPr>
            <a:endParaRPr lang="en-US" sz="2000"/>
          </a:p>
          <a:p>
            <a:r>
              <a:rPr lang="en-US" sz="2000"/>
              <a:t>Select Single Hung</a:t>
            </a:r>
          </a:p>
          <a:p>
            <a:pPr>
              <a:buFont typeface="Wingdings" pitchFamily="2" charset="2"/>
              <a:buNone/>
            </a:pPr>
            <a:endParaRPr lang="en-US" sz="2000"/>
          </a:p>
          <a:p>
            <a:r>
              <a:rPr lang="en-US" sz="2000"/>
              <a:t>Select Double Hung</a:t>
            </a:r>
          </a:p>
          <a:p>
            <a:pPr>
              <a:buFont typeface="Wingdings" pitchFamily="2" charset="2"/>
              <a:buNone/>
            </a:pPr>
            <a:endParaRPr lang="en-US" sz="2000"/>
          </a:p>
          <a:p>
            <a:r>
              <a:rPr lang="en-US" sz="2000"/>
              <a:t>Select Single Glider</a:t>
            </a:r>
          </a:p>
          <a:p>
            <a:pPr>
              <a:buFont typeface="Wingdings" pitchFamily="2" charset="2"/>
              <a:buNone/>
            </a:pPr>
            <a:endParaRPr lang="en-US" sz="2000"/>
          </a:p>
          <a:p>
            <a:r>
              <a:rPr lang="en-US" sz="2000"/>
              <a:t>Select Shapes</a:t>
            </a:r>
          </a:p>
          <a:p>
            <a:endParaRPr lang="en-US" sz="2000"/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6084888" y="44450"/>
            <a:ext cx="28797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Select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A38918-2906-49DE-AE3C-07A8AB6F4174}"/>
              </a:ext>
            </a:extLst>
          </p:cNvPr>
          <p:cNvSpPr/>
          <p:nvPr/>
        </p:nvSpPr>
        <p:spPr>
          <a:xfrm>
            <a:off x="5220072" y="6163813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4C3D3D-EB04-4366-A24D-EADCE16FCD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22156"/>
            <a:ext cx="2810267" cy="5546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077200" cy="1609725"/>
          </a:xfrm>
        </p:spPr>
        <p:txBody>
          <a:bodyPr/>
          <a:lstStyle/>
          <a:p>
            <a:r>
              <a:rPr lang="en-US" sz="4200"/>
              <a:t>Casement Comparison</a:t>
            </a:r>
          </a:p>
        </p:txBody>
      </p:sp>
      <p:graphicFrame>
        <p:nvGraphicFramePr>
          <p:cNvPr id="12342" name="Group 54"/>
          <p:cNvGraphicFramePr>
            <a:graphicFrameLocks noGrp="1"/>
          </p:cNvGraphicFramePr>
          <p:nvPr/>
        </p:nvGraphicFramePr>
        <p:xfrm>
          <a:off x="179388" y="1196748"/>
          <a:ext cx="8713092" cy="4821467"/>
        </p:xfrm>
        <a:graphic>
          <a:graphicData uri="http://schemas.openxmlformats.org/drawingml/2006/table">
            <a:tbl>
              <a:tblPr/>
              <a:tblGrid>
                <a:gridCol w="4356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3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Supreme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Select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6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3-1/4” Frame depth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3-1/4” Frame depth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3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Integral drywall return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Integral drywall return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3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1-3/8” &amp; ¾” Glazing options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¾” Glazing option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3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Stainless steel hardware standard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Stainless steel hardware optional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3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Contoured glazing stop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Square glazing stop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04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Multipoint locking system 2 thru 5 points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Multipoint locking system 2 thru 4 points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6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Hidden prep for installation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Visible prep for installation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04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Tape sash glazing with tower co-ex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Tape sash glazing with tower co-ex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3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0.075” Outer wall thickness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0.071” Outer wall thickness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93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Stainless Steel Hinges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Coated Hinges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340" name="Text Box 69"/>
          <p:cNvSpPr txBox="1">
            <a:spLocks noChangeArrowheads="1"/>
          </p:cNvSpPr>
          <p:nvPr/>
        </p:nvSpPr>
        <p:spPr bwMode="auto">
          <a:xfrm>
            <a:off x="6084888" y="44450"/>
            <a:ext cx="28797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System Comparison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FB5128-E792-4240-B859-AF647228D8AA}"/>
              </a:ext>
            </a:extLst>
          </p:cNvPr>
          <p:cNvSpPr/>
          <p:nvPr/>
        </p:nvSpPr>
        <p:spPr>
          <a:xfrm>
            <a:off x="5220072" y="6163813"/>
            <a:ext cx="3564632" cy="66675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B49694-C5F4-42C5-B7B8-01C1932F4A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22156"/>
            <a:ext cx="2810267" cy="5546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2_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2_Radial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4004</TotalTime>
  <Words>1642</Words>
  <Application>Microsoft Office PowerPoint</Application>
  <PresentationFormat>On-screen Show (4:3)</PresentationFormat>
  <Paragraphs>514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Arial Black</vt:lpstr>
      <vt:lpstr>Calibri</vt:lpstr>
      <vt:lpstr>Georgia</vt:lpstr>
      <vt:lpstr>Goudy Old Style</vt:lpstr>
      <vt:lpstr>Times New Roman</vt:lpstr>
      <vt:lpstr>Wingdings</vt:lpstr>
      <vt:lpstr>2_Radial</vt:lpstr>
      <vt:lpstr>PowerPoint Presentation</vt:lpstr>
      <vt:lpstr>Window Families</vt:lpstr>
      <vt:lpstr>Supreme</vt:lpstr>
      <vt:lpstr>Supreme Window Types</vt:lpstr>
      <vt:lpstr>Supreme Windows- NAFS Ratings</vt:lpstr>
      <vt:lpstr>Select</vt:lpstr>
      <vt:lpstr>Select Windows-NAFS Ratings</vt:lpstr>
      <vt:lpstr>Select Window Types</vt:lpstr>
      <vt:lpstr>Casement Comparison</vt:lpstr>
      <vt:lpstr>Slider Comparison</vt:lpstr>
      <vt:lpstr>Window Frame Systems</vt:lpstr>
      <vt:lpstr>Tilt &amp; Turn</vt:lpstr>
      <vt:lpstr>Features and Benefits</vt:lpstr>
      <vt:lpstr>Heritage</vt:lpstr>
      <vt:lpstr>Heritage Window Types</vt:lpstr>
      <vt:lpstr>Heritage Double Hung</vt:lpstr>
      <vt:lpstr>Features and Benefits</vt:lpstr>
      <vt:lpstr>Features and Benefits (cont.)</vt:lpstr>
      <vt:lpstr>Features and Benefits (cont.)</vt:lpstr>
      <vt:lpstr>Heritage Casement</vt:lpstr>
      <vt:lpstr>Features and Benefits</vt:lpstr>
      <vt:lpstr>Estate</vt:lpstr>
      <vt:lpstr>Estate Window Types</vt:lpstr>
      <vt:lpstr>Estate Double Hung</vt:lpstr>
      <vt:lpstr>Features and Benefits</vt:lpstr>
      <vt:lpstr>Features and Benefits (cont.)</vt:lpstr>
      <vt:lpstr>Features and Benefits (cont.)</vt:lpstr>
      <vt:lpstr>Estate Casement and Awning</vt:lpstr>
      <vt:lpstr>Features and Benefits</vt:lpstr>
      <vt:lpstr>Tribute</vt:lpstr>
      <vt:lpstr>Tribute Window Types</vt:lpstr>
      <vt:lpstr>Tribute Casement and Awning</vt:lpstr>
      <vt:lpstr>Features and Benefits</vt:lpstr>
      <vt:lpstr>Tribute Single Hung</vt:lpstr>
      <vt:lpstr>Tribute Single Hung- Features and Benefits</vt:lpstr>
      <vt:lpstr>Tribute Single Hung- Features and Benefits (cont.)</vt:lpstr>
      <vt:lpstr>Shapes</vt:lpstr>
      <vt:lpstr>Shapes- Options</vt:lpstr>
      <vt:lpstr>Shape Limitations</vt:lpstr>
      <vt:lpstr>Shapes- Available Shapes</vt:lpstr>
      <vt:lpstr>Our Warranty</vt:lpstr>
    </vt:vector>
  </TitlesOfParts>
  <Company>Kohltech International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</dc:creator>
  <cp:lastModifiedBy>Jeff Barsalou</cp:lastModifiedBy>
  <cp:revision>381</cp:revision>
  <dcterms:created xsi:type="dcterms:W3CDTF">2009-11-26T12:01:29Z</dcterms:created>
  <dcterms:modified xsi:type="dcterms:W3CDTF">2018-01-24T14:06:43Z</dcterms:modified>
</cp:coreProperties>
</file>