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5"/>
  </p:notesMasterIdLst>
  <p:handoutMasterIdLst>
    <p:handoutMasterId r:id="rId26"/>
  </p:handoutMasterIdLst>
  <p:sldIdLst>
    <p:sldId id="442" r:id="rId2"/>
    <p:sldId id="443" r:id="rId3"/>
    <p:sldId id="447" r:id="rId4"/>
    <p:sldId id="312" r:id="rId5"/>
    <p:sldId id="444" r:id="rId6"/>
    <p:sldId id="314" r:id="rId7"/>
    <p:sldId id="315" r:id="rId8"/>
    <p:sldId id="456" r:id="rId9"/>
    <p:sldId id="445" r:id="rId10"/>
    <p:sldId id="311" r:id="rId11"/>
    <p:sldId id="339" r:id="rId12"/>
    <p:sldId id="460" r:id="rId13"/>
    <p:sldId id="343" r:id="rId14"/>
    <p:sldId id="458" r:id="rId15"/>
    <p:sldId id="347" r:id="rId16"/>
    <p:sldId id="433" r:id="rId17"/>
    <p:sldId id="448" r:id="rId18"/>
    <p:sldId id="313" r:id="rId19"/>
    <p:sldId id="449" r:id="rId20"/>
    <p:sldId id="450" r:id="rId21"/>
    <p:sldId id="459" r:id="rId22"/>
    <p:sldId id="457" r:id="rId23"/>
    <p:sldId id="434" r:id="rId24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794" autoAdjust="0"/>
    <p:restoredTop sz="85667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F3DA6FB-7FAE-4DEB-B260-3E8C001101E3}" type="datetimeFigureOut">
              <a:rPr lang="en-CA" smtClean="0"/>
              <a:pPr/>
              <a:t>21/02/2017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7A48C23-EB84-42B3-ADC6-7D53315A82D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12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954FB85-933D-473C-9472-CC89E4CC1B62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0D8EA30-ADB3-43C1-92F7-B43AD5DDE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1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 master NSHBA semin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Kohltech logo bl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6286500"/>
            <a:ext cx="2813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E026-A30A-46C7-81C9-D55920A01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924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1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3163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1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C5600008-FF04-4D1A-A4D9-298A3E281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peterkohler.com/colonial/565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eterkohler.com/1_18_sdl_scallopvinyl/5652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hyperlink" Target="http://www.peterkohler.com/1_georgian/5653" TargetMode="External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terkohler.com/2_180_traditional_brickmould/806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www.peterkohler.com/3_12_180_brickmould/4791" TargetMode="External"/><Relationship Id="rId2" Type="http://schemas.openxmlformats.org/officeDocument/2006/relationships/hyperlink" Target="http://www.peterkohler.com/78_brickmould/482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eterkohler.com/1_12_integral_brickmouldcasing/802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openxmlformats.org/officeDocument/2006/relationships/hyperlink" Target="http://www.peterkohler.com/3_12_brickmould/810" TargetMode="External"/><Relationship Id="rId4" Type="http://schemas.openxmlformats.org/officeDocument/2006/relationships/hyperlink" Target="http://www.peterkohler.com/nailing_fin/814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www.peterkohler.com/plain_frame/547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ubtitle 2"/>
          <p:cNvSpPr>
            <a:spLocks noGrp="1"/>
          </p:cNvSpPr>
          <p:nvPr>
            <p:ph type="subTitle" idx="4294967295"/>
          </p:nvPr>
        </p:nvSpPr>
        <p:spPr>
          <a:xfrm>
            <a:off x="1258888" y="4346575"/>
            <a:ext cx="6629400" cy="6667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4000" smtClean="0"/>
              <a:t>Window Options</a:t>
            </a:r>
          </a:p>
        </p:txBody>
      </p:sp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611438"/>
            <a:ext cx="5534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549275"/>
            <a:ext cx="8713787" cy="914400"/>
          </a:xfrm>
        </p:spPr>
        <p:txBody>
          <a:bodyPr/>
          <a:lstStyle/>
          <a:p>
            <a:r>
              <a:rPr lang="en-US" sz="3200" smtClean="0"/>
              <a:t>Grills and Simulated Divided Light (SDL) Bars</a:t>
            </a:r>
          </a:p>
        </p:txBody>
      </p:sp>
      <p:pic>
        <p:nvPicPr>
          <p:cNvPr id="8195" name="Picture 5" descr="1272569215869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39750" y="2924175"/>
            <a:ext cx="20891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Colonial (5/8”)</a:t>
            </a:r>
          </a:p>
        </p:txBody>
      </p:sp>
      <p:pic>
        <p:nvPicPr>
          <p:cNvPr id="8197" name="Picture 8" descr="1272567757248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412875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12725904104580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412875"/>
            <a:ext cx="20891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4" descr="12725682158945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7900" y="36449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3059113" y="2924175"/>
            <a:ext cx="23764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Georgian (3/4” or 1”)</a:t>
            </a: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5867400" y="2924175"/>
            <a:ext cx="2089150" cy="1154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PVC SDL </a:t>
            </a:r>
          </a:p>
          <a:p>
            <a:pPr algn="ctr">
              <a:spcBef>
                <a:spcPct val="50000"/>
              </a:spcBef>
            </a:pPr>
            <a:r>
              <a:rPr lang="en-US" sz="1800"/>
              <a:t>(7/8” or 1 1/4”)</a:t>
            </a:r>
          </a:p>
          <a:p>
            <a:pPr algn="ctr">
              <a:spcBef>
                <a:spcPct val="50000"/>
              </a:spcBef>
            </a:pPr>
            <a:endParaRPr lang="en-US" sz="1600"/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4859338" y="5300663"/>
            <a:ext cx="20891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5/16” Slimline</a:t>
            </a:r>
          </a:p>
        </p:txBody>
      </p:sp>
      <p:sp>
        <p:nvSpPr>
          <p:cNvPr id="8203" name="Text Box 21"/>
          <p:cNvSpPr txBox="1">
            <a:spLocks noChangeArrowheads="1"/>
          </p:cNvSpPr>
          <p:nvPr/>
        </p:nvSpPr>
        <p:spPr bwMode="auto">
          <a:xfrm>
            <a:off x="1835150" y="5229225"/>
            <a:ext cx="2089150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Wood SDL</a:t>
            </a:r>
          </a:p>
          <a:p>
            <a:pPr algn="ctr">
              <a:spcBef>
                <a:spcPct val="50000"/>
              </a:spcBef>
            </a:pPr>
            <a:r>
              <a:rPr lang="en-US" sz="1800"/>
              <a:t>(0.875 “ or 1.22”)</a:t>
            </a:r>
          </a:p>
        </p:txBody>
      </p:sp>
      <p:sp>
        <p:nvSpPr>
          <p:cNvPr id="9227" name="Text Box 24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Grills and SDLs</a:t>
            </a:r>
          </a:p>
        </p:txBody>
      </p:sp>
      <p:pic>
        <p:nvPicPr>
          <p:cNvPr id="8205" name="Picture 25" descr="Grills_SDLWoo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975" y="3716338"/>
            <a:ext cx="137001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8015287" cy="914400"/>
          </a:xfrm>
        </p:spPr>
        <p:txBody>
          <a:bodyPr/>
          <a:lstStyle/>
          <a:p>
            <a:r>
              <a:rPr lang="en-US" sz="3600" smtClean="0"/>
              <a:t>5/16” Slimline Grills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84313"/>
            <a:ext cx="2735262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smtClean="0"/>
              <a:t>	</a:t>
            </a:r>
            <a:r>
              <a:rPr lang="en-US" sz="2000" smtClean="0"/>
              <a:t>Our slimline grills come in 6 colours: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000" smtClean="0"/>
              <a:t>Pewter</a:t>
            </a:r>
          </a:p>
          <a:p>
            <a:r>
              <a:rPr lang="en-US" sz="2000" smtClean="0"/>
              <a:t>Chrome</a:t>
            </a:r>
          </a:p>
          <a:p>
            <a:r>
              <a:rPr lang="en-US" sz="2000" smtClean="0"/>
              <a:t>Brass</a:t>
            </a:r>
          </a:p>
          <a:p>
            <a:r>
              <a:rPr lang="en-US" sz="2000" smtClean="0"/>
              <a:t>Black</a:t>
            </a:r>
          </a:p>
          <a:p>
            <a:r>
              <a:rPr lang="en-US" sz="2000" smtClean="0"/>
              <a:t>Tan</a:t>
            </a:r>
          </a:p>
          <a:p>
            <a:r>
              <a:rPr lang="en-US" sz="2000" smtClean="0"/>
              <a:t>White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412875"/>
            <a:ext cx="4321175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Grills and SDLs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8015287" cy="914400"/>
          </a:xfrm>
        </p:spPr>
        <p:txBody>
          <a:bodyPr/>
          <a:lstStyle/>
          <a:p>
            <a:r>
              <a:rPr lang="en-US" sz="3600" dirty="0" smtClean="0"/>
              <a:t>Other Options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556792"/>
            <a:ext cx="7416056" cy="4419600"/>
          </a:xfrm>
        </p:spPr>
        <p:txBody>
          <a:bodyPr/>
          <a:lstStyle/>
          <a:p>
            <a:r>
              <a:rPr lang="en-US" sz="2400" dirty="0" smtClean="0"/>
              <a:t>Sash Restrictors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Subsill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Flush nosing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  <a:latin typeface="JohnLennon"/>
              </a:rPr>
              <a:t>Options</a:t>
            </a:r>
            <a:endParaRPr lang="en-US" sz="2200" dirty="0">
              <a:solidFill>
                <a:schemeClr val="bg1"/>
              </a:solidFill>
              <a:latin typeface="JohnLennon"/>
            </a:endParaRPr>
          </a:p>
        </p:txBody>
      </p:sp>
    </p:spTree>
    <p:extLst>
      <p:ext uri="{BB962C8B-B14F-4D97-AF65-F5344CB8AC3E}">
        <p14:creationId xmlns:p14="http://schemas.microsoft.com/office/powerpoint/2010/main" val="2296945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8015287" cy="914400"/>
          </a:xfrm>
        </p:spPr>
        <p:txBody>
          <a:bodyPr/>
          <a:lstStyle/>
          <a:p>
            <a:r>
              <a:rPr lang="en-US" sz="3600" smtClean="0"/>
              <a:t>Glass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2363" y="836613"/>
            <a:ext cx="4032250" cy="49704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3  factors can impact glass performance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400050" lvl="1" indent="0" eaLnBrk="1" hangingPunct="1">
              <a:lnSpc>
                <a:spcPct val="80000"/>
              </a:lnSpc>
            </a:pPr>
            <a:r>
              <a:rPr lang="en-US" sz="2400" dirty="0" smtClean="0"/>
              <a:t>Low-E coatings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marL="400050" lvl="1" indent="0" eaLnBrk="1" hangingPunct="1">
              <a:lnSpc>
                <a:spcPct val="80000"/>
              </a:lnSpc>
            </a:pPr>
            <a:r>
              <a:rPr lang="en-US" sz="2400" dirty="0" smtClean="0"/>
              <a:t>Gas filling</a:t>
            </a:r>
          </a:p>
          <a:p>
            <a:pPr marL="0" indent="0" eaLnBrk="1" hangingPunct="1">
              <a:lnSpc>
                <a:spcPct val="80000"/>
              </a:lnSpc>
            </a:pPr>
            <a:endParaRPr lang="en-US" dirty="0" smtClean="0"/>
          </a:p>
          <a:p>
            <a:pPr marL="400050" lvl="1" indent="0" eaLnBrk="1" hangingPunct="1">
              <a:lnSpc>
                <a:spcPct val="80000"/>
              </a:lnSpc>
            </a:pPr>
            <a:r>
              <a:rPr lang="en-US" sz="2400" dirty="0" smtClean="0"/>
              <a:t>Spacers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Glass</a:t>
            </a:r>
          </a:p>
        </p:txBody>
      </p:sp>
      <p:pic>
        <p:nvPicPr>
          <p:cNvPr id="11268" name="Picture 2" descr="http://custombuiltri.com/wp-content/uploads/low-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434181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8015288" cy="914400"/>
          </a:xfrm>
        </p:spPr>
        <p:txBody>
          <a:bodyPr/>
          <a:lstStyle/>
          <a:p>
            <a:r>
              <a:rPr lang="en-US" sz="3600" smtClean="0"/>
              <a:t>Low-E Coatings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25538"/>
            <a:ext cx="3816350" cy="4564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Ultra thin metallic coating on the glass that reflects heat back to its source – which could be inside or outside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Low-E coating also reflect UV rays, reducing UV damage to furniture and flooring.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Kohltech offers two types of Low-E coating: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High Solar Gain, Guardian 8070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Low Solar Gain, Guardian 7138</a:t>
            </a:r>
            <a:endParaRPr lang="en-US" sz="1800" dirty="0" smtClean="0"/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Glass</a:t>
            </a:r>
          </a:p>
        </p:txBody>
      </p:sp>
      <p:pic>
        <p:nvPicPr>
          <p:cNvPr id="13316" name="Picture 2" descr="http://www.platinumrenovations.com/wordpress/wp-content/uploads/2011/05/enerview-glass-tempera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692150"/>
            <a:ext cx="2624138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015288" cy="914400"/>
          </a:xfrm>
        </p:spPr>
        <p:txBody>
          <a:bodyPr/>
          <a:lstStyle/>
          <a:p>
            <a:r>
              <a:rPr lang="en-US" sz="3600" smtClean="0"/>
              <a:t>Gas Filling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052513"/>
            <a:ext cx="3960813" cy="4679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	</a:t>
            </a:r>
            <a:r>
              <a:rPr lang="en-US" sz="2000" dirty="0" smtClean="0"/>
              <a:t>The heavier the gas, the heat loss across the glass unit.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We use 3 types of gas;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/>
              <a:t> Air : Natural insulator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u="sng" dirty="0" smtClean="0"/>
              <a:t>Argon</a:t>
            </a:r>
            <a:r>
              <a:rPr lang="en-US" sz="2000" dirty="0" smtClean="0"/>
              <a:t>: An inert gas, heavier than air, better insulator than air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u="sng" dirty="0" smtClean="0"/>
              <a:t>Krypton</a:t>
            </a:r>
            <a:r>
              <a:rPr lang="en-US" sz="2000" dirty="0" smtClean="0"/>
              <a:t>: Heavier than argon,       better insulator than argon, particularly on smaller widths</a:t>
            </a:r>
          </a:p>
          <a:p>
            <a:pPr marL="457200" indent="-457200">
              <a:buFontTx/>
              <a:buAutoNum type="arabicPeriod" startAt="2"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Glass</a:t>
            </a:r>
          </a:p>
        </p:txBody>
      </p:sp>
      <p:pic>
        <p:nvPicPr>
          <p:cNvPr id="18436" name="Picture 6" descr="http://t2.gstatic.com/images?q=tbn:ANd9GcTt55FbVhqsNiYg9oH0pQ6kY29xxNz5ifSHQowUfMhuJIiZdp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765175"/>
            <a:ext cx="45466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Spacers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12776"/>
            <a:ext cx="5256386" cy="4752628"/>
          </a:xfrm>
        </p:spPr>
        <p:txBody>
          <a:bodyPr/>
          <a:lstStyle/>
          <a:p>
            <a:r>
              <a:rPr lang="en-US" sz="2000" b="1" u="sng" dirty="0" smtClean="0"/>
              <a:t>Intercept</a:t>
            </a:r>
            <a:r>
              <a:rPr lang="en-US" sz="2000" b="1" u="sng" baseline="30000" dirty="0" smtClean="0"/>
              <a:t>®</a:t>
            </a:r>
            <a:r>
              <a:rPr lang="en-US" sz="2000" b="1" u="sng" dirty="0" smtClean="0"/>
              <a:t> Tinplate</a:t>
            </a:r>
            <a:r>
              <a:rPr lang="en-US" sz="2000" dirty="0" smtClean="0"/>
              <a:t>, made with tin-plated steel.  </a:t>
            </a:r>
          </a:p>
          <a:p>
            <a:pPr lvl="1"/>
            <a:r>
              <a:rPr lang="en-US" sz="1600" dirty="0" smtClean="0"/>
              <a:t>provides condensation resistance, </a:t>
            </a:r>
          </a:p>
          <a:p>
            <a:pPr lvl="1"/>
            <a:r>
              <a:rPr lang="en-US" sz="1600" dirty="0" smtClean="0"/>
              <a:t>reduced heat loss </a:t>
            </a:r>
          </a:p>
          <a:p>
            <a:pPr lvl="1"/>
            <a:r>
              <a:rPr lang="en-US" sz="1600" dirty="0" smtClean="0"/>
              <a:t>and improves the life expectancy of an IG.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r>
              <a:rPr lang="en-US" sz="2000" b="1" u="sng" dirty="0" smtClean="0"/>
              <a:t>Intercept</a:t>
            </a:r>
            <a:r>
              <a:rPr lang="en-US" sz="2000" b="1" u="sng" baseline="30000" dirty="0" smtClean="0"/>
              <a:t>®</a:t>
            </a:r>
            <a:r>
              <a:rPr lang="en-US" sz="2000" b="1" u="sng" dirty="0" smtClean="0"/>
              <a:t> Ultra</a:t>
            </a:r>
            <a:r>
              <a:rPr lang="en-US" sz="2000" dirty="0" smtClean="0"/>
              <a:t>, made with </a:t>
            </a:r>
            <a:r>
              <a:rPr lang="en-US" sz="2000" b="1" i="1" dirty="0" smtClean="0"/>
              <a:t>stainless steel</a:t>
            </a:r>
            <a:r>
              <a:rPr lang="en-US" sz="2000" b="1" dirty="0" smtClean="0"/>
              <a:t>, </a:t>
            </a:r>
          </a:p>
          <a:p>
            <a:pPr lvl="1"/>
            <a:r>
              <a:rPr lang="en-US" sz="1600" dirty="0" smtClean="0"/>
              <a:t>offers improved energy efficiency over Intercept</a:t>
            </a:r>
            <a:r>
              <a:rPr lang="en-US" sz="1600" baseline="30000" dirty="0" smtClean="0"/>
              <a:t>®</a:t>
            </a:r>
            <a:r>
              <a:rPr lang="en-US" sz="1600" dirty="0" smtClean="0"/>
              <a:t> Tinplate.  </a:t>
            </a:r>
          </a:p>
          <a:p>
            <a:pPr lvl="1"/>
            <a:r>
              <a:rPr lang="en-US" sz="1600" dirty="0" smtClean="0"/>
              <a:t>Our trademarked Energlas units are produced using this spacer. 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Glass</a:t>
            </a:r>
          </a:p>
        </p:txBody>
      </p:sp>
      <p:pic>
        <p:nvPicPr>
          <p:cNvPr id="21508" name="Picture 12" descr="http://t2.gstatic.com/images?q=tbn:ANd9GcRo9lc-RudpmeIemN7gmY4l177If_anfhZ3mforyAw0sa-rYn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632324" cy="282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5400675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u="sng" dirty="0" smtClean="0"/>
              <a:t>Super Spacer</a:t>
            </a:r>
            <a:r>
              <a:rPr lang="en-US" sz="2000" b="1" u="sng" baseline="30000" dirty="0" smtClean="0"/>
              <a:t>®</a:t>
            </a:r>
            <a:r>
              <a:rPr lang="en-US" sz="2000" b="1" dirty="0" smtClean="0"/>
              <a:t>  </a:t>
            </a:r>
            <a:r>
              <a:rPr lang="en-US" sz="2000" dirty="0" smtClean="0"/>
              <a:t>is a flexible spacer option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 That performs as well as the Ultra spacer.  </a:t>
            </a:r>
          </a:p>
          <a:p>
            <a:pPr lvl="1">
              <a:lnSpc>
                <a:spcPct val="80000"/>
              </a:lnSpc>
              <a:buNone/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Can be bent so it is ideal for shaped windows.  </a:t>
            </a:r>
          </a:p>
          <a:p>
            <a:pPr lvl="1">
              <a:lnSpc>
                <a:spcPct val="80000"/>
              </a:lnSpc>
              <a:buNone/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This spacer is also used for triple glazed units 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400" u="sng" dirty="0" smtClean="0"/>
          </a:p>
          <a:p>
            <a:pPr>
              <a:lnSpc>
                <a:spcPct val="80000"/>
              </a:lnSpc>
            </a:pPr>
            <a:endParaRPr lang="en-US" sz="300" u="sng" dirty="0" smtClean="0"/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Spacers</a:t>
            </a:r>
          </a:p>
        </p:txBody>
      </p:sp>
      <p:pic>
        <p:nvPicPr>
          <p:cNvPr id="22531" name="Picture 7" descr="http://www.jwinspiration.com/assets/file_library/willmar/options/edgetechSuperSpa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08050"/>
            <a:ext cx="3052859" cy="34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332656"/>
            <a:ext cx="8015287" cy="914400"/>
          </a:xfrm>
        </p:spPr>
        <p:txBody>
          <a:bodyPr/>
          <a:lstStyle/>
          <a:p>
            <a:r>
              <a:rPr lang="en-US" sz="3200" dirty="0" smtClean="0"/>
              <a:t>Offered IG Units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24744"/>
            <a:ext cx="7924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u="sng" dirty="0" smtClean="0"/>
              <a:t>Energlas</a:t>
            </a:r>
            <a:r>
              <a:rPr lang="en-US" sz="2000" u="sng" baseline="30000" dirty="0" smtClean="0"/>
              <a:t>®</a:t>
            </a:r>
            <a:r>
              <a:rPr lang="en-US" sz="2000" u="sng" dirty="0" smtClean="0"/>
              <a:t> Plus</a:t>
            </a:r>
            <a:r>
              <a:rPr lang="en-US" sz="2000" dirty="0" smtClean="0"/>
              <a:t>: </a:t>
            </a:r>
          </a:p>
          <a:p>
            <a:pPr>
              <a:lnSpc>
                <a:spcPct val="80000"/>
              </a:lnSpc>
              <a:buNone/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Triple glazed </a:t>
            </a:r>
            <a:r>
              <a:rPr lang="en-US" sz="1600" dirty="0" err="1" smtClean="0"/>
              <a:t>thermopane</a:t>
            </a:r>
            <a:r>
              <a:rPr lang="en-US" sz="1600" dirty="0" smtClean="0"/>
              <a:t>,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combines 2 panes of  HSG Low-E on surfaces 3 &amp; 5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both cavities filled with inert gas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Superspacer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u="sng" dirty="0" smtClean="0"/>
              <a:t>Energlas</a:t>
            </a:r>
            <a:r>
              <a:rPr lang="en-US" sz="2000" u="sng" baseline="30000" dirty="0" smtClean="0"/>
              <a:t>®</a:t>
            </a:r>
            <a:r>
              <a:rPr lang="en-US" sz="2000" dirty="0" smtClean="0"/>
              <a:t>: </a:t>
            </a:r>
          </a:p>
          <a:p>
            <a:pPr>
              <a:lnSpc>
                <a:spcPct val="80000"/>
              </a:lnSpc>
              <a:buNone/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Double glazed </a:t>
            </a:r>
            <a:r>
              <a:rPr lang="en-US" sz="1600" dirty="0" err="1" smtClean="0"/>
              <a:t>thermopane</a:t>
            </a:r>
            <a:r>
              <a:rPr lang="en-US" sz="1600" dirty="0" smtClean="0"/>
              <a:t>,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Guardian  HSG Low-E 0n surface #3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Argon gas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 Intercept Ultra spacer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u="sng" dirty="0" smtClean="0"/>
              <a:t>Energlas</a:t>
            </a:r>
            <a:r>
              <a:rPr lang="en-US" sz="2000" u="sng" baseline="30000" dirty="0" smtClean="0"/>
              <a:t>®</a:t>
            </a:r>
            <a:r>
              <a:rPr lang="en-US" sz="2000" u="sng" dirty="0" smtClean="0"/>
              <a:t> Plus LSG</a:t>
            </a:r>
            <a:r>
              <a:rPr lang="en-US" sz="2000" dirty="0" smtClean="0"/>
              <a:t> and </a:t>
            </a:r>
            <a:r>
              <a:rPr lang="en-US" sz="2000" u="sng" dirty="0" smtClean="0"/>
              <a:t>Energlas</a:t>
            </a:r>
            <a:r>
              <a:rPr lang="en-US" sz="2000" u="sng" baseline="30000" dirty="0" smtClean="0"/>
              <a:t>® </a:t>
            </a:r>
            <a:r>
              <a:rPr lang="en-US" sz="2000" u="sng" dirty="0" smtClean="0"/>
              <a:t> LSG</a:t>
            </a:r>
            <a:r>
              <a:rPr lang="en-US" sz="2000" dirty="0" smtClean="0"/>
              <a:t>:</a:t>
            </a:r>
          </a:p>
          <a:p>
            <a:pPr>
              <a:lnSpc>
                <a:spcPct val="80000"/>
              </a:lnSpc>
              <a:buNone/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For year round comfort keeping a home </a:t>
            </a:r>
            <a:r>
              <a:rPr lang="en-US" sz="1600" b="1" dirty="0" smtClean="0"/>
              <a:t>cool in the summer</a:t>
            </a:r>
            <a:r>
              <a:rPr lang="en-US" sz="1600" dirty="0" smtClean="0"/>
              <a:t>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LSG Lo-E is on surface #2 (and #4).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Offers the lowest U values and solar heat gain coefficients.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Glass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7924800" cy="4537075"/>
          </a:xfrm>
        </p:spPr>
        <p:txBody>
          <a:bodyPr/>
          <a:lstStyle/>
          <a:p>
            <a:r>
              <a:rPr lang="en-US" sz="2000" u="sng" dirty="0" smtClean="0"/>
              <a:t>Low-E/Argon</a:t>
            </a:r>
            <a:r>
              <a:rPr lang="en-US" sz="2000" dirty="0" smtClean="0"/>
              <a:t>: </a:t>
            </a:r>
          </a:p>
          <a:p>
            <a:pPr lvl="1"/>
            <a:r>
              <a:rPr lang="en-US" sz="1600" dirty="0" smtClean="0"/>
              <a:t>Double glazed </a:t>
            </a:r>
            <a:r>
              <a:rPr lang="en-US" sz="1600" dirty="0" err="1" smtClean="0"/>
              <a:t>thermopane</a:t>
            </a:r>
            <a:endParaRPr lang="en-US" sz="1600" dirty="0" smtClean="0"/>
          </a:p>
          <a:p>
            <a:pPr lvl="1"/>
            <a:r>
              <a:rPr lang="en-US" sz="1600" dirty="0" smtClean="0"/>
              <a:t>HSG Low-E on surface #3 with Argon gas filling.</a:t>
            </a:r>
          </a:p>
          <a:p>
            <a:pPr lvl="1"/>
            <a:r>
              <a:rPr lang="en-US" sz="1600" dirty="0" smtClean="0"/>
              <a:t>Tin plated steel spacer</a:t>
            </a:r>
          </a:p>
          <a:p>
            <a:pPr lvl="1"/>
            <a:endParaRPr lang="en-US" sz="16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r>
              <a:rPr lang="en-US" sz="2000" u="sng" dirty="0" smtClean="0"/>
              <a:t>Clear Glass</a:t>
            </a:r>
            <a:r>
              <a:rPr lang="en-US" sz="2000" dirty="0" smtClean="0"/>
              <a:t>: </a:t>
            </a:r>
          </a:p>
          <a:p>
            <a:pPr lvl="1"/>
            <a:r>
              <a:rPr lang="en-US" sz="1600" dirty="0" smtClean="0"/>
              <a:t>Our standard glazing and most economical choice.</a:t>
            </a:r>
          </a:p>
          <a:p>
            <a:endParaRPr lang="en-US" sz="2000" u="sng" dirty="0" smtClean="0"/>
          </a:p>
          <a:p>
            <a:endParaRPr lang="en-US" sz="2000" dirty="0" smtClean="0"/>
          </a:p>
        </p:txBody>
      </p:sp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smtClean="0"/>
              <a:t>Offered IG Units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8015287" cy="914400"/>
          </a:xfrm>
        </p:spPr>
        <p:txBody>
          <a:bodyPr/>
          <a:lstStyle/>
          <a:p>
            <a:r>
              <a:rPr lang="en-US" sz="3600" smtClean="0"/>
              <a:t>Table of 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341438"/>
            <a:ext cx="7924800" cy="47069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Vinyl Colors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Exterior Trims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Interior Trims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Paint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Hardware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Grills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Glass Units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Window Options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95536" y="692696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Kohltech Glass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Options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1556792"/>
          <a:ext cx="8712970" cy="4570133"/>
        </p:xfrm>
        <a:graphic>
          <a:graphicData uri="http://schemas.openxmlformats.org/drawingml/2006/table">
            <a:tbl>
              <a:tblPr/>
              <a:tblGrid>
                <a:gridCol w="1827304"/>
                <a:gridCol w="1657884"/>
                <a:gridCol w="544561"/>
                <a:gridCol w="641371"/>
                <a:gridCol w="571789"/>
                <a:gridCol w="571789"/>
                <a:gridCol w="641371"/>
                <a:gridCol w="571789"/>
                <a:gridCol w="568763"/>
                <a:gridCol w="1116349"/>
              </a:tblGrid>
              <a:tr h="28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Glazing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2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Airspace 1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3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4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Airspace 2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5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 Size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Spacer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Energlas Plus HSG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Triple Glazed, Lo-E/Argonx2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HSG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HSG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1-3/8"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Superspacer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Energlas Plus LSG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Triple Glazed, Lo-E/Argonx2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LSG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LSG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1-3/8"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Superspacer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Energlas HSG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 Glazed, Lo-E/Argon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HSG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3/4"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Ultra SS Intercept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Energlas LSG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 Glazed, Lo-E/Argon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LSG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3/4"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Ultra SS Intercept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LoE Argon HSG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 Glazed, Lo-E/Argon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HSG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3/4"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Tin Plate Intercept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LoE Argon LSG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 Glazed, Lo-E/Argon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LSG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3/4"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Tin Plate Intercept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Double Glazed 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3/4"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Tin Plate Intercept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Triple Glazed 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1-3/8"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Superspacer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Triple LoE Argon x 1, HSG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Triple Glazed, Lo-E/Argonx1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HSG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1-3/8"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Superspacer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Triple LoE Argon x 1, LSG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Triple Glazed, Lo-E/Argonx1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LSG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Argon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1-3/8"</a:t>
                      </a: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Superspacer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Note: The Supreme Slider Triple glazed has a 7/8" unit size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 Glass Options in Paradigm: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56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Bronze Tint, Grey Tint, Obscure, Rain, Satin Deco, Tempered, Laminated</a:t>
                      </a:r>
                    </a:p>
                  </a:txBody>
                  <a:tcPr marL="6359" marR="6359" marT="63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95536" y="54868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Kohltech Glass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Options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196752"/>
          <a:ext cx="8352928" cy="4896538"/>
        </p:xfrm>
        <a:graphic>
          <a:graphicData uri="http://schemas.openxmlformats.org/drawingml/2006/table">
            <a:tbl>
              <a:tblPr/>
              <a:tblGrid>
                <a:gridCol w="2829027"/>
                <a:gridCol w="599737"/>
                <a:gridCol w="836477"/>
                <a:gridCol w="725999"/>
                <a:gridCol w="625384"/>
                <a:gridCol w="648072"/>
                <a:gridCol w="1022910"/>
                <a:gridCol w="532661"/>
                <a:gridCol w="532661"/>
              </a:tblGrid>
              <a:tr h="27203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Kohltech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Energy Ratings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2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Rating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R- Value Centre of glass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R-Value of entire window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U-Value           </a:t>
                      </a:r>
                      <a:endParaRPr lang="en-US" sz="105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05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Metric        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Imperial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SHGC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Grills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Energlas Plus LSG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Energlas Plus LSG Grills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Energlas Plus HSG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Energlas Plus HSG Grills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Triple Low E Argon x 1 LSG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Triple Low E Argon x 1 LSG Grills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Energlas LSG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Energlas LSG Grills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Energlas HSG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Energlas HSG Grills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LoE Argon LSG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LoE Argon LSG Grills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LoE Argon HSG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LoE Argon HSG Grills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Triple Clear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Triple Clear Grills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 Grills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Note: All data is for Supreme Casement except for Center of Glass R value which applies specifically to the glass option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430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Note: Energlas Products produced in Edmonton use Superspacer and not Ultra SS Intercept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135937" cy="914400"/>
          </a:xfrm>
        </p:spPr>
        <p:txBody>
          <a:bodyPr/>
          <a:lstStyle/>
          <a:p>
            <a:r>
              <a:rPr lang="en-US" sz="2800" smtClean="0"/>
              <a:t>Comparison Chart: Clear Glass vs. Low-E</a:t>
            </a:r>
          </a:p>
        </p:txBody>
      </p:sp>
      <p:graphicFrame>
        <p:nvGraphicFramePr>
          <p:cNvPr id="212025" name="Group 57"/>
          <p:cNvGraphicFramePr>
            <a:graphicFrameLocks noGrp="1"/>
          </p:cNvGraphicFramePr>
          <p:nvPr>
            <p:ph idx="4294967295"/>
          </p:nvPr>
        </p:nvGraphicFramePr>
        <p:xfrm>
          <a:off x="250825" y="1989138"/>
          <a:ext cx="8496301" cy="3311526"/>
        </p:xfrm>
        <a:graphic>
          <a:graphicData uri="http://schemas.openxmlformats.org/drawingml/2006/table">
            <a:tbl>
              <a:tblPr/>
              <a:tblGrid>
                <a:gridCol w="1017182"/>
                <a:gridCol w="1017181"/>
                <a:gridCol w="1137238"/>
                <a:gridCol w="1257294"/>
                <a:gridCol w="1196606"/>
                <a:gridCol w="1435400"/>
                <a:gridCol w="1435400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Winter Warmth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Heat Gain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Cool in the Summer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UV Protection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Appearance/Clarity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Overall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Clear Glass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HSG 8070(3)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LSG 7138(2)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7452" name="Text Box 58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Glass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Other Glass Options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Obscure</a:t>
            </a:r>
          </a:p>
          <a:p>
            <a:pPr lvl="1"/>
            <a:r>
              <a:rPr lang="en-US" sz="1600" dirty="0" smtClean="0"/>
              <a:t>Rain Glass</a:t>
            </a:r>
          </a:p>
          <a:p>
            <a:pPr lvl="1"/>
            <a:r>
              <a:rPr lang="en-US" sz="1600" dirty="0" smtClean="0"/>
              <a:t>Satin Deco</a:t>
            </a:r>
          </a:p>
          <a:p>
            <a:pPr lvl="1"/>
            <a:r>
              <a:rPr lang="en-US" sz="1600" dirty="0" smtClean="0"/>
              <a:t>Pinhead</a:t>
            </a:r>
          </a:p>
          <a:p>
            <a:r>
              <a:rPr lang="en-US" sz="2000" dirty="0" smtClean="0"/>
              <a:t>Tempered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r>
              <a:rPr lang="en-US" sz="2000" dirty="0" smtClean="0"/>
              <a:t>Laminated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r>
              <a:rPr lang="en-US" sz="2000" dirty="0" smtClean="0"/>
              <a:t>Tinted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Glass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2"/>
            <a:ext cx="2228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2"/>
            <a:ext cx="223137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17032"/>
            <a:ext cx="22098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717032"/>
            <a:ext cx="223224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Extruded Vinyl </a:t>
            </a:r>
            <a:r>
              <a:rPr lang="en-US" sz="3600" dirty="0" err="1" smtClean="0"/>
              <a:t>Colours</a:t>
            </a:r>
            <a:endParaRPr lang="en-US" sz="3600" dirty="0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      Many of the vinyl windows produced by Peter Kohler/Kohltech can be made using either white or tan vinyl.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Vinyl Colours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2592288" cy="350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2667000" cy="343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9275"/>
            <a:ext cx="8015288" cy="914400"/>
          </a:xfrm>
        </p:spPr>
        <p:txBody>
          <a:bodyPr/>
          <a:lstStyle/>
          <a:p>
            <a:r>
              <a:rPr lang="en-US" sz="3600" smtClean="0"/>
              <a:t>Exterior Trims</a:t>
            </a:r>
          </a:p>
        </p:txBody>
      </p:sp>
      <p:pic>
        <p:nvPicPr>
          <p:cNvPr id="6147" name="Picture 6" descr="1271882619645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4128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0" descr="12720481092593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4063" y="38735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2" descr="12718111433855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4063" y="14128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4" descr="12718697642666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3213" y="14128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6" descr="12718105602622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8" y="38735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8" descr="12718695537650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4438" y="38735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19"/>
          <p:cNvSpPr txBox="1">
            <a:spLocks noChangeArrowheads="1"/>
          </p:cNvSpPr>
          <p:nvPr/>
        </p:nvSpPr>
        <p:spPr bwMode="auto">
          <a:xfrm>
            <a:off x="2627313" y="2997200"/>
            <a:ext cx="17287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7/8” </a:t>
            </a:r>
            <a:r>
              <a:rPr lang="en-US" sz="1600" dirty="0" err="1"/>
              <a:t>Brickmould</a:t>
            </a:r>
            <a:endParaRPr lang="en-US" sz="1600" dirty="0"/>
          </a:p>
        </p:txBody>
      </p:sp>
      <p:sp>
        <p:nvSpPr>
          <p:cNvPr id="6154" name="Text Box 21"/>
          <p:cNvSpPr txBox="1">
            <a:spLocks noChangeArrowheads="1"/>
          </p:cNvSpPr>
          <p:nvPr/>
        </p:nvSpPr>
        <p:spPr bwMode="auto">
          <a:xfrm>
            <a:off x="4500563" y="5511800"/>
            <a:ext cx="22320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Nailing Fin </a:t>
            </a:r>
          </a:p>
        </p:txBody>
      </p:sp>
      <p:sp>
        <p:nvSpPr>
          <p:cNvPr id="6155" name="Text Box 22"/>
          <p:cNvSpPr txBox="1">
            <a:spLocks noChangeArrowheads="1"/>
          </p:cNvSpPr>
          <p:nvPr/>
        </p:nvSpPr>
        <p:spPr bwMode="auto">
          <a:xfrm>
            <a:off x="4716463" y="2997200"/>
            <a:ext cx="1871662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1 ½” Brickmould (also available in extended form)</a:t>
            </a:r>
          </a:p>
        </p:txBody>
      </p:sp>
      <p:sp>
        <p:nvSpPr>
          <p:cNvPr id="6156" name="Text Box 23"/>
          <p:cNvSpPr txBox="1">
            <a:spLocks noChangeArrowheads="1"/>
          </p:cNvSpPr>
          <p:nvPr/>
        </p:nvSpPr>
        <p:spPr bwMode="auto">
          <a:xfrm>
            <a:off x="6659563" y="2997200"/>
            <a:ext cx="2016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2” 180  Brickmould</a:t>
            </a:r>
          </a:p>
        </p:txBody>
      </p:sp>
      <p:sp>
        <p:nvSpPr>
          <p:cNvPr id="6157" name="Text Box 24"/>
          <p:cNvSpPr txBox="1">
            <a:spLocks noChangeArrowheads="1"/>
          </p:cNvSpPr>
          <p:nvPr/>
        </p:nvSpPr>
        <p:spPr bwMode="auto">
          <a:xfrm>
            <a:off x="539750" y="5468938"/>
            <a:ext cx="1871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3 ½” Brickmould</a:t>
            </a:r>
          </a:p>
        </p:txBody>
      </p:sp>
      <p:sp>
        <p:nvSpPr>
          <p:cNvPr id="6158" name="Text Box 25"/>
          <p:cNvSpPr txBox="1">
            <a:spLocks noChangeArrowheads="1"/>
          </p:cNvSpPr>
          <p:nvPr/>
        </p:nvSpPr>
        <p:spPr bwMode="auto">
          <a:xfrm>
            <a:off x="2411413" y="5468938"/>
            <a:ext cx="2232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3 ½” 180 Brickmould</a:t>
            </a:r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Exterior Trims</a:t>
            </a:r>
          </a:p>
        </p:txBody>
      </p:sp>
      <p:pic>
        <p:nvPicPr>
          <p:cNvPr id="6160" name="Picture 32" descr="127187007718588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14128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Text Box 33"/>
          <p:cNvSpPr txBox="1">
            <a:spLocks noChangeArrowheads="1"/>
          </p:cNvSpPr>
          <p:nvPr/>
        </p:nvSpPr>
        <p:spPr bwMode="auto">
          <a:xfrm>
            <a:off x="539750" y="2997200"/>
            <a:ext cx="17287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Plain Frame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660232" y="5517232"/>
            <a:ext cx="22320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2” 2 Piece 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Interior Trims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12875"/>
            <a:ext cx="7924800" cy="4537075"/>
          </a:xfrm>
        </p:spPr>
        <p:txBody>
          <a:bodyPr/>
          <a:lstStyle/>
          <a:p>
            <a:r>
              <a:rPr lang="en-US" sz="2000" dirty="0" smtClean="0"/>
              <a:t>Drywall Return</a:t>
            </a:r>
          </a:p>
          <a:p>
            <a:pPr lvl="1">
              <a:buFontTx/>
              <a:buChar char="•"/>
            </a:pPr>
            <a:r>
              <a:rPr lang="en-US" sz="2000" dirty="0" smtClean="0"/>
              <a:t>½” Add-on Drywall Return</a:t>
            </a:r>
          </a:p>
          <a:p>
            <a:pPr lvl="1">
              <a:buFontTx/>
              <a:buChar char="•"/>
            </a:pPr>
            <a:r>
              <a:rPr lang="en-US" sz="2000" dirty="0" smtClean="0"/>
              <a:t>¾” Add-on Drywall Return</a:t>
            </a:r>
          </a:p>
          <a:p>
            <a:pPr lvl="1">
              <a:buFontTx/>
              <a:buNone/>
            </a:pPr>
            <a:endParaRPr lang="en-US" sz="2000" dirty="0" smtClean="0"/>
          </a:p>
          <a:p>
            <a:r>
              <a:rPr lang="en-US" sz="2000" dirty="0" smtClean="0"/>
              <a:t>Jamb Extension (3/4” thick PVC or Wood/Clad)</a:t>
            </a:r>
          </a:p>
          <a:p>
            <a:pPr lvl="1">
              <a:buFontTx/>
              <a:buChar char="•"/>
            </a:pPr>
            <a:r>
              <a:rPr lang="en-US" sz="2000" dirty="0" smtClean="0"/>
              <a:t>1 ¾” PVC Jamb Extension, stackable</a:t>
            </a:r>
          </a:p>
          <a:p>
            <a:pPr lvl="1">
              <a:buFontTx/>
              <a:buChar char="•"/>
            </a:pPr>
            <a:r>
              <a:rPr lang="en-US" sz="2000" dirty="0" smtClean="0"/>
              <a:t>3 ¾” PVC Jamb Extension, stackable</a:t>
            </a:r>
          </a:p>
          <a:p>
            <a:pPr lvl="1">
              <a:buFontTx/>
              <a:buChar char="•"/>
            </a:pPr>
            <a:r>
              <a:rPr lang="en-US" sz="2000" dirty="0" smtClean="0"/>
              <a:t>¾” x 2 5/8” Wood Jamb Extension</a:t>
            </a:r>
          </a:p>
          <a:p>
            <a:pPr lvl="1">
              <a:buFontTx/>
              <a:buChar char="•"/>
            </a:pPr>
            <a:r>
              <a:rPr lang="en-US" sz="2000" dirty="0" smtClean="0"/>
              <a:t>¾” x 3 5/16” Wood Jamb Extension</a:t>
            </a:r>
          </a:p>
          <a:p>
            <a:pPr lvl="1">
              <a:buFontTx/>
              <a:buChar char="•"/>
            </a:pPr>
            <a:r>
              <a:rPr lang="en-US" sz="2000" dirty="0" smtClean="0"/>
              <a:t>¾” x 4 5/8” Wood Jamb Extension</a:t>
            </a:r>
          </a:p>
          <a:p>
            <a:pPr lvl="1">
              <a:buFontTx/>
              <a:buChar char="•"/>
            </a:pPr>
            <a:r>
              <a:rPr lang="en-US" sz="2000" dirty="0" smtClean="0"/>
              <a:t>¾” x 5 ¼” Vinyl Clad Wood Jamb Extension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Interior Trims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9275"/>
            <a:ext cx="8015288" cy="914400"/>
          </a:xfrm>
        </p:spPr>
        <p:txBody>
          <a:bodyPr/>
          <a:lstStyle/>
          <a:p>
            <a:r>
              <a:rPr lang="en-US" sz="3600" smtClean="0"/>
              <a:t>Paint</a:t>
            </a:r>
          </a:p>
        </p:txBody>
      </p:sp>
      <p:pic>
        <p:nvPicPr>
          <p:cNvPr id="28674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7991475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2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Paint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015288" cy="719138"/>
          </a:xfrm>
        </p:spPr>
        <p:txBody>
          <a:bodyPr/>
          <a:lstStyle/>
          <a:p>
            <a:r>
              <a:rPr lang="en-US" sz="3200" smtClean="0"/>
              <a:t>Paint (cont.)</a:t>
            </a:r>
          </a:p>
        </p:txBody>
      </p:sp>
      <p:sp>
        <p:nvSpPr>
          <p:cNvPr id="29699" name="Text Box 48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Paint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486916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*Custom </a:t>
            </a:r>
            <a:r>
              <a:rPr lang="en-US" sz="1000" dirty="0" err="1" smtClean="0"/>
              <a:t>colours</a:t>
            </a:r>
            <a:r>
              <a:rPr lang="en-US" sz="1000" dirty="0" smtClean="0"/>
              <a:t> available</a:t>
            </a:r>
          </a:p>
          <a:p>
            <a:r>
              <a:rPr lang="en-US" sz="1000" dirty="0" smtClean="0"/>
              <a:t>   upon request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86458"/>
            <a:ext cx="5495206" cy="54952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015288" cy="719138"/>
          </a:xfrm>
        </p:spPr>
        <p:txBody>
          <a:bodyPr/>
          <a:lstStyle/>
          <a:p>
            <a:r>
              <a:rPr lang="en-US" sz="3200" smtClean="0"/>
              <a:t>Paint (cont.)</a:t>
            </a:r>
          </a:p>
        </p:txBody>
      </p:sp>
      <p:sp>
        <p:nvSpPr>
          <p:cNvPr id="30722" name="Text Box 48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Paint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611188" y="1196975"/>
            <a:ext cx="792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We can also match popular colors quickly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597693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8015287" cy="914400"/>
          </a:xfrm>
        </p:spPr>
        <p:txBody>
          <a:bodyPr/>
          <a:lstStyle/>
          <a:p>
            <a:r>
              <a:rPr lang="en-US" sz="3600" smtClean="0"/>
              <a:t>Hardware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835150" y="2997200"/>
            <a:ext cx="1747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White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5580063" y="2997200"/>
            <a:ext cx="1747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Tan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827088" y="5300663"/>
            <a:ext cx="17478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Oil Rubbed Bronze</a:t>
            </a: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3779838" y="5300663"/>
            <a:ext cx="17478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Brushed Nickel</a:t>
            </a: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6588125" y="5300663"/>
            <a:ext cx="17478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Antique Brass</a:t>
            </a:r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>
            <a:off x="6084888" y="44450"/>
            <a:ext cx="28797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JohnLennon"/>
              </a:rPr>
              <a:t>Hardware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77072"/>
            <a:ext cx="2486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77072"/>
            <a:ext cx="249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2486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628800"/>
            <a:ext cx="24669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628800"/>
            <a:ext cx="24860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2_Radial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6450</TotalTime>
  <Words>1089</Words>
  <Application>Microsoft Office PowerPoint</Application>
  <PresentationFormat>On-screen Show (4:3)</PresentationFormat>
  <Paragraphs>509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Georgia</vt:lpstr>
      <vt:lpstr>JohnLennon</vt:lpstr>
      <vt:lpstr>Wingdings</vt:lpstr>
      <vt:lpstr>2_Radial</vt:lpstr>
      <vt:lpstr>PowerPoint Presentation</vt:lpstr>
      <vt:lpstr>Table of Contents</vt:lpstr>
      <vt:lpstr>Extruded Vinyl Colours</vt:lpstr>
      <vt:lpstr>Exterior Trims</vt:lpstr>
      <vt:lpstr>Interior Trims</vt:lpstr>
      <vt:lpstr>Paint</vt:lpstr>
      <vt:lpstr>Paint (cont.)</vt:lpstr>
      <vt:lpstr>Paint (cont.)</vt:lpstr>
      <vt:lpstr>Hardware</vt:lpstr>
      <vt:lpstr>Grills and Simulated Divided Light (SDL) Bars</vt:lpstr>
      <vt:lpstr>5/16” Slimline Grills</vt:lpstr>
      <vt:lpstr>Other Options</vt:lpstr>
      <vt:lpstr>Glass</vt:lpstr>
      <vt:lpstr>Low-E Coatings</vt:lpstr>
      <vt:lpstr>Gas Filling</vt:lpstr>
      <vt:lpstr>Spacers</vt:lpstr>
      <vt:lpstr>Spacers</vt:lpstr>
      <vt:lpstr>Offered IG Units</vt:lpstr>
      <vt:lpstr>Offered IG Units</vt:lpstr>
      <vt:lpstr>PowerPoint Presentation</vt:lpstr>
      <vt:lpstr>PowerPoint Presentation</vt:lpstr>
      <vt:lpstr>Comparison Chart: Clear Glass vs. Low-E</vt:lpstr>
      <vt:lpstr>Other Glass Options</vt:lpstr>
    </vt:vector>
  </TitlesOfParts>
  <Company>Kohltech International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Roger Bastarache</cp:lastModifiedBy>
  <cp:revision>424</cp:revision>
  <dcterms:created xsi:type="dcterms:W3CDTF">2009-11-26T12:01:29Z</dcterms:created>
  <dcterms:modified xsi:type="dcterms:W3CDTF">2017-02-21T15:15:56Z</dcterms:modified>
</cp:coreProperties>
</file>