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21" r:id="rId2"/>
    <p:sldId id="329" r:id="rId3"/>
    <p:sldId id="323" r:id="rId4"/>
    <p:sldId id="322" r:id="rId5"/>
    <p:sldId id="331" r:id="rId6"/>
    <p:sldId id="350" r:id="rId7"/>
    <p:sldId id="348" r:id="rId8"/>
    <p:sldId id="341" r:id="rId9"/>
    <p:sldId id="342" r:id="rId10"/>
    <p:sldId id="332" r:id="rId11"/>
    <p:sldId id="333" r:id="rId12"/>
    <p:sldId id="299" r:id="rId13"/>
    <p:sldId id="307" r:id="rId14"/>
    <p:sldId id="353" r:id="rId15"/>
    <p:sldId id="352" r:id="rId16"/>
    <p:sldId id="343" r:id="rId17"/>
    <p:sldId id="344" r:id="rId18"/>
    <p:sldId id="345" r:id="rId19"/>
    <p:sldId id="335" r:id="rId20"/>
    <p:sldId id="347" r:id="rId21"/>
    <p:sldId id="337" r:id="rId22"/>
    <p:sldId id="327" r:id="rId23"/>
    <p:sldId id="285" r:id="rId24"/>
    <p:sldId id="338" r:id="rId25"/>
    <p:sldId id="319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tupper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4" autoAdjust="0"/>
    <p:restoredTop sz="94679" autoAdjust="0"/>
  </p:normalViewPr>
  <p:slideViewPr>
    <p:cSldViewPr>
      <p:cViewPr varScale="1">
        <p:scale>
          <a:sx n="77" d="100"/>
          <a:sy n="77" d="100"/>
        </p:scale>
        <p:origin x="43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AAA6C01-D43F-48B5-B734-EB9687D61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04EA5B-B461-4A36-A0F1-637FFF8D2E0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5973" tIns="47985" rIns="95973" bIns="47985"/>
          <a:lstStyle/>
          <a:p>
            <a:pPr eaLnBrk="1" hangingPunct="1"/>
            <a:endParaRPr lang="en-US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73" tIns="47985" rIns="95973" bIns="47985" anchor="b"/>
          <a:lstStyle/>
          <a:p>
            <a:pPr algn="r" defTabSz="958850" eaLnBrk="0" hangingPunct="0"/>
            <a:fld id="{33E88FCE-8E5B-4A7C-A3B8-F1C9F0FE3ACA}" type="slidenum">
              <a:rPr lang="de-DE" sz="1300">
                <a:latin typeface="Arial Narrow" pitchFamily="34" charset="0"/>
              </a:rPr>
              <a:pPr algn="r" defTabSz="958850" eaLnBrk="0" hangingPunct="0"/>
              <a:t>2</a:t>
            </a:fld>
            <a:endParaRPr lang="de-DE" sz="1300">
              <a:latin typeface="Arial Narrow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155B61-2E30-4D80-9A4F-689AC687152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Up-charge for fashion covers- $62.00 list. Up-charge for stainless steel operator- $55.00 list.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B7C9EF-5CCB-43B8-B987-409BAAB859B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Supreme heavier glazing stop, higher up-stand.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46B8B1-C8B3-4087-B4FD-CC47E86D160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5973" tIns="47985" rIns="95973" bIns="47985"/>
          <a:lstStyle/>
          <a:p>
            <a:pPr eaLnBrk="1" hangingPunct="1"/>
            <a:endParaRPr lang="en-US"/>
          </a:p>
        </p:txBody>
      </p:sp>
      <p:sp>
        <p:nvSpPr>
          <p:cNvPr id="19460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73" tIns="47985" rIns="95973" bIns="47985" anchor="b"/>
          <a:lstStyle/>
          <a:p>
            <a:pPr algn="r" defTabSz="958850" eaLnBrk="0" hangingPunct="0"/>
            <a:fld id="{5579E4E8-E35E-4E96-98C3-A33A7ADDA290}" type="slidenum">
              <a:rPr lang="de-DE" sz="1300">
                <a:latin typeface="Arial Narrow" pitchFamily="34" charset="0"/>
              </a:rPr>
              <a:pPr algn="r" defTabSz="958850" eaLnBrk="0" hangingPunct="0"/>
              <a:t>3</a:t>
            </a:fld>
            <a:endParaRPr lang="de-DE" sz="1300">
              <a:latin typeface="Arial Narrow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4E1B57-B180-46F9-8BF2-CAC1130C834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Roto Hardware VS Truth Hardware. Handle extended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D19F8B-03E0-45EE-80B9-9116C9588D3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Roto Hardware VS Truth Hardware. Handle extended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C43E75-709C-4B0D-9667-D951A9A05FA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Truth Vs Roto handles folded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FC359A-ED31-4349-BF7F-125B0F267DF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Upcharge for fashion colors- $62.00 list. Upcharge for stainless steel hardware- $55.00 list per operator.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255AD1-34BB-476F-BCAA-ADF9B861630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B17C95-9FF3-4F44-A68F-4BAF247AF32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3AE86E-B4E8-46BA-8845-14E75D3B55C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2D5F9-A1CE-4203-8AD4-1D71A8789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939DC-2E6D-48F0-819C-8744CD413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95259-C31F-44A1-9471-78322A6FE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2E754-97E8-4B31-AC79-B25D56E91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0D2F9-64F3-4530-922F-589F60DB7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E57F1-488A-426F-A835-E4045D054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32069-0C0A-4B80-8035-15FAF207F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003F5-BE74-4B9C-A654-11047FA56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08749-39C2-4A2E-B86D-D8FD0B4BB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17486-9CF1-4864-8180-AA38F8304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871B9-8674-4343-B63C-4A020564B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BCEBC-2720-45B6-BC66-263C55167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6E1CC39-F9C2-448A-808D-B16492D6C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ppt master NSHBA semina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7" descr="Kohltech logo black.jp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91200" y="6272213"/>
            <a:ext cx="288131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ChangeArrowheads="1"/>
          </p:cNvSpPr>
          <p:nvPr/>
        </p:nvSpPr>
        <p:spPr bwMode="auto">
          <a:xfrm>
            <a:off x="685800" y="25908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5500">
              <a:solidFill>
                <a:schemeClr val="tx2"/>
              </a:solidFill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514600" y="1981200"/>
            <a:ext cx="45720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chemeClr val="tx2"/>
                </a:solidFill>
              </a:rPr>
              <a:t>Window Installation</a:t>
            </a:r>
            <a:br>
              <a:rPr lang="en-US" sz="6600" dirty="0">
                <a:solidFill>
                  <a:schemeClr val="tx2"/>
                </a:solidFill>
              </a:rPr>
            </a:br>
            <a:br>
              <a:rPr lang="en-US" sz="6600" dirty="0">
                <a:solidFill>
                  <a:schemeClr val="tx2"/>
                </a:solidFill>
              </a:rPr>
            </a:br>
            <a:br>
              <a:rPr lang="en-US" sz="6600" dirty="0">
                <a:solidFill>
                  <a:schemeClr val="tx2"/>
                </a:solidFill>
              </a:rPr>
            </a:br>
            <a:endParaRPr lang="en-US" sz="66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E58EA0-6658-4173-B7CE-EF295A1F739C}"/>
              </a:ext>
            </a:extLst>
          </p:cNvPr>
          <p:cNvSpPr/>
          <p:nvPr/>
        </p:nvSpPr>
        <p:spPr>
          <a:xfrm>
            <a:off x="5181600" y="6191250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4E1E5E-BEAF-479D-9B2C-E056F03CD0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64" y="6249593"/>
            <a:ext cx="2810267" cy="5546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4"/>
          <p:cNvSpPr>
            <a:spLocks noChangeArrowheads="1"/>
          </p:cNvSpPr>
          <p:nvPr/>
        </p:nvSpPr>
        <p:spPr bwMode="auto">
          <a:xfrm>
            <a:off x="457200" y="685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AutoNum type="arabicPeriod" startAt="10"/>
            </a:pPr>
            <a:r>
              <a:rPr lang="en-US" sz="1600" dirty="0"/>
              <a:t>Nail one fastener 4 to 6” from the top corner along one jamb.  </a:t>
            </a:r>
          </a:p>
          <a:p>
            <a:pPr marL="1066800" lvl="1" indent="-609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/>
              <a:t>Do not drive all the way in.  </a:t>
            </a:r>
          </a:p>
          <a:p>
            <a:pPr marL="1066800" lvl="1" indent="-609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/>
              <a:t>Check for level, plumb and true.  Shim as necessary.  </a:t>
            </a:r>
          </a:p>
          <a:p>
            <a:pPr marL="1066800" lvl="1" indent="-609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/>
              <a:t>Check that the window operates smoothly.</a:t>
            </a:r>
          </a:p>
          <a:p>
            <a:pPr marL="609600" indent="-609600">
              <a:spcBef>
                <a:spcPct val="20000"/>
              </a:spcBef>
            </a:pPr>
            <a:r>
              <a:rPr lang="en-US" sz="1600" dirty="0"/>
              <a:t>	.</a:t>
            </a:r>
          </a:p>
        </p:txBody>
      </p:sp>
      <p:pic>
        <p:nvPicPr>
          <p:cNvPr id="27650" name="Picture 16" descr="IMG_51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057400"/>
            <a:ext cx="624839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AD3D95-00A4-4E5B-8308-AD540EDF50B1}"/>
              </a:ext>
            </a:extLst>
          </p:cNvPr>
          <p:cNvSpPr/>
          <p:nvPr/>
        </p:nvSpPr>
        <p:spPr>
          <a:xfrm>
            <a:off x="5181600" y="6191250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FD943E-9DD8-4895-8919-CB0E586C58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64" y="6249593"/>
            <a:ext cx="2810267" cy="5546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0"/>
          <p:cNvSpPr>
            <a:spLocks noChangeArrowheads="1"/>
          </p:cNvSpPr>
          <p:nvPr/>
        </p:nvSpPr>
        <p:spPr bwMode="auto">
          <a:xfrm>
            <a:off x="457200" y="685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r>
              <a:rPr lang="en-US" sz="1600" dirty="0"/>
              <a:t>11.	Continue to fasten the window in place along the nailing flange.  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 startAt="9"/>
            </a:pPr>
            <a:endParaRPr lang="en-US" sz="1600" b="1" dirty="0"/>
          </a:p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/>
              <a:t>Note: windows with wide 3 1/2” brickmould or greater are not to be installed by the nailing flange alone.  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endParaRPr lang="en-US" sz="1600" b="1" dirty="0"/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b="1" dirty="0"/>
              <a:t>	Anchor screws are to be used in the predrilled installation holes in the jamb of the window or 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b="1" dirty="0"/>
              <a:t>	Install using installation clips provided.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0"/>
            <a:ext cx="375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0480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37202D-CFFE-4AC0-A605-92E959F30A5D}"/>
              </a:ext>
            </a:extLst>
          </p:cNvPr>
          <p:cNvSpPr/>
          <p:nvPr/>
        </p:nvSpPr>
        <p:spPr>
          <a:xfrm>
            <a:off x="5181600" y="6191250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CA0C70-160E-4374-B971-C8821E6B6E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64" y="6249593"/>
            <a:ext cx="2810267" cy="5546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1600"/>
              <a:t>13.	Install the jamb flashing over the nailing flange extending 2 to 3” above the head and overlapping the sill flashing by approximately ½”.  </a:t>
            </a:r>
          </a:p>
          <a:p>
            <a:pPr marL="609600" indent="-609600" eaLnBrk="1" hangingPunct="1">
              <a:buFontTx/>
              <a:buNone/>
            </a:pPr>
            <a:r>
              <a:rPr lang="en-US" sz="1600"/>
              <a:t>	</a:t>
            </a:r>
          </a:p>
          <a:p>
            <a:pPr marL="609600" indent="-609600" eaLnBrk="1" hangingPunct="1">
              <a:buFontTx/>
              <a:buNone/>
            </a:pPr>
            <a:r>
              <a:rPr lang="en-US" sz="1600"/>
              <a:t>	Note: do not apply flashing </a:t>
            </a:r>
            <a:r>
              <a:rPr lang="en-US" sz="1600" b="1"/>
              <a:t>over</a:t>
            </a:r>
            <a:r>
              <a:rPr lang="en-US" sz="1600"/>
              <a:t> the sill nailing fin to allow for moisture to escape.</a:t>
            </a:r>
          </a:p>
        </p:txBody>
      </p:sp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286000"/>
            <a:ext cx="419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EAE7CF-A6C2-4902-85CB-39D2DDBD88C5}"/>
              </a:ext>
            </a:extLst>
          </p:cNvPr>
          <p:cNvSpPr/>
          <p:nvPr/>
        </p:nvSpPr>
        <p:spPr>
          <a:xfrm>
            <a:off x="5181600" y="6191250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BDE3D7-E91E-4A1A-B2A6-7387677633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64" y="6249593"/>
            <a:ext cx="2810267" cy="55469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00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1600" dirty="0"/>
              <a:t>14.	Install the head flashing over the nailing flange of the head extending 1” beyond the jamb flashing. </a:t>
            </a:r>
          </a:p>
        </p:txBody>
      </p:sp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905000"/>
            <a:ext cx="4572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BAE8EA9-A17F-4CC9-951D-EDFB6BD8E08A}"/>
              </a:ext>
            </a:extLst>
          </p:cNvPr>
          <p:cNvSpPr/>
          <p:nvPr/>
        </p:nvSpPr>
        <p:spPr>
          <a:xfrm>
            <a:off x="5181600" y="6191250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411ED2-63EB-4808-BFE2-35BEB7528B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64" y="6249593"/>
            <a:ext cx="2810267" cy="55469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00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229600" cy="452596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1600" dirty="0"/>
              <a:t>15.	Flip the wall cover back over the head flashing and tape in place.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36576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133600"/>
            <a:ext cx="3581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270AE95-0368-4F0B-A292-E1AA6B6126C4}"/>
              </a:ext>
            </a:extLst>
          </p:cNvPr>
          <p:cNvSpPr/>
          <p:nvPr/>
        </p:nvSpPr>
        <p:spPr>
          <a:xfrm>
            <a:off x="5181600" y="6191250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1C191D-B170-43C4-A9C8-D9CCAE7269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64" y="6249593"/>
            <a:ext cx="2810267" cy="5546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863600"/>
            <a:ext cx="44958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29DAD6-0F58-4C52-859F-24B349A06077}"/>
              </a:ext>
            </a:extLst>
          </p:cNvPr>
          <p:cNvSpPr/>
          <p:nvPr/>
        </p:nvSpPr>
        <p:spPr>
          <a:xfrm>
            <a:off x="5181600" y="6191250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CB68C0-BE6D-4D16-B223-25F7957847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64" y="6249593"/>
            <a:ext cx="2810267" cy="55469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Before_drainage_ff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57200"/>
            <a:ext cx="5791200" cy="561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38C991F-B599-401D-B43F-EF9D38626F8C}"/>
              </a:ext>
            </a:extLst>
          </p:cNvPr>
          <p:cNvSpPr/>
          <p:nvPr/>
        </p:nvSpPr>
        <p:spPr>
          <a:xfrm>
            <a:off x="5181600" y="6191250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71873E-62FC-474C-92F2-429DFB081A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64" y="6249593"/>
            <a:ext cx="2810267" cy="55469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Before_drainage_ff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57200"/>
            <a:ext cx="5611813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036C96-BB76-478C-A101-FA873FA3917E}"/>
              </a:ext>
            </a:extLst>
          </p:cNvPr>
          <p:cNvSpPr/>
          <p:nvPr/>
        </p:nvSpPr>
        <p:spPr>
          <a:xfrm>
            <a:off x="5181600" y="6191250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7E310E-664A-46DF-86BF-B185C51340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64" y="6249593"/>
            <a:ext cx="2810267" cy="55469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Before_drainage_ff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533400"/>
            <a:ext cx="3749675" cy="544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BF98A2-A291-45DC-8306-F096CFFCD15D}"/>
              </a:ext>
            </a:extLst>
          </p:cNvPr>
          <p:cNvSpPr/>
          <p:nvPr/>
        </p:nvSpPr>
        <p:spPr>
          <a:xfrm>
            <a:off x="5181600" y="6191250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A97739-A6CA-4A37-848F-E73E654459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64" y="6249593"/>
            <a:ext cx="2810267" cy="55469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229600" cy="45259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1600" dirty="0"/>
              <a:t>18.	Use fiberglass insulation to fill the gap between the window and the framing.  </a:t>
            </a:r>
            <a:r>
              <a:rPr lang="en-US" sz="1600" b="1" dirty="0"/>
              <a:t>Do not overfill. 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1600" dirty="0"/>
              <a:t>	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1600" dirty="0"/>
              <a:t>	Note: if using expanding foam, use low expansion foam as this could bow the window jambs and affect the operation of the window.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1600" dirty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1600" dirty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1600" dirty="0"/>
              <a:t>	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1600" dirty="0"/>
              <a:t>     	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1600" dirty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1600" dirty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EE12E9-8C77-446D-972E-E46C072A5DC9}"/>
              </a:ext>
            </a:extLst>
          </p:cNvPr>
          <p:cNvSpPr/>
          <p:nvPr/>
        </p:nvSpPr>
        <p:spPr>
          <a:xfrm>
            <a:off x="5181600" y="6191250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8CAB5B-4DE0-41B7-B370-D91AFCAC73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64" y="6249593"/>
            <a:ext cx="2810267" cy="5546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4"/>
          <p:cNvSpPr>
            <a:spLocks noChangeArrowheads="1"/>
          </p:cNvSpPr>
          <p:nvPr/>
        </p:nvSpPr>
        <p:spPr bwMode="auto">
          <a:xfrm>
            <a:off x="381000" y="5334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n-US" sz="1600" dirty="0"/>
              <a:t>Cut the weather resistant barrier from the rough window opening;</a:t>
            </a:r>
          </a:p>
          <a:p>
            <a:pPr marL="609600" indent="-609600">
              <a:spcBef>
                <a:spcPct val="20000"/>
              </a:spcBef>
            </a:pPr>
            <a:r>
              <a:rPr lang="en-US" sz="1600" dirty="0"/>
              <a:t>  </a:t>
            </a:r>
          </a:p>
          <a:p>
            <a:pPr marL="1066800" lvl="1" indent="-609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/>
              <a:t>Cut the top portion to create a 12” flap and </a:t>
            </a:r>
          </a:p>
          <a:p>
            <a:pPr marL="1066800" lvl="1" indent="-609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/>
              <a:t>temporarily tape above the head.</a:t>
            </a:r>
          </a:p>
          <a:p>
            <a:pPr marL="609600" indent="-609600">
              <a:spcBef>
                <a:spcPct val="20000"/>
              </a:spcBef>
            </a:pPr>
            <a:endParaRPr lang="en-US" sz="1600" dirty="0"/>
          </a:p>
          <a:p>
            <a:pPr marL="609600" indent="-609600">
              <a:spcBef>
                <a:spcPct val="20000"/>
              </a:spcBef>
            </a:pPr>
            <a:endParaRPr lang="en-US" sz="1600" dirty="0"/>
          </a:p>
        </p:txBody>
      </p:sp>
      <p:pic>
        <p:nvPicPr>
          <p:cNvPr id="16386" name="Picture 5" descr="IMG_51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905000"/>
            <a:ext cx="4648200" cy="405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68EC88-C897-4DAE-8FA8-92A4D65D9801}"/>
              </a:ext>
            </a:extLst>
          </p:cNvPr>
          <p:cNvSpPr/>
          <p:nvPr/>
        </p:nvSpPr>
        <p:spPr>
          <a:xfrm>
            <a:off x="5181600" y="6191250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06CFC1-1607-4521-8670-EFBDE54331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64" y="6249593"/>
            <a:ext cx="2810267" cy="55469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762000"/>
            <a:ext cx="8229600" cy="533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dirty="0"/>
              <a:t>Also ensure there is room for at least a 1/8” expansion and contraction on the external wall between the wall covering and the window trim.</a:t>
            </a:r>
          </a:p>
          <a:p>
            <a:pPr eaLnBrk="1" hangingPunct="1">
              <a:buFontTx/>
              <a:buNone/>
            </a:pPr>
            <a:endParaRPr lang="en-US" sz="1800" dirty="0"/>
          </a:p>
          <a:p>
            <a:pPr eaLnBrk="1" hangingPunct="1">
              <a:buFontTx/>
              <a:buNone/>
            </a:pPr>
            <a:endParaRPr lang="en-US" sz="1800" dirty="0"/>
          </a:p>
          <a:p>
            <a:pPr eaLnBrk="1" hangingPunct="1">
              <a:buFontTx/>
              <a:buNone/>
            </a:pPr>
            <a:endParaRPr lang="en-US" sz="1800" dirty="0"/>
          </a:p>
          <a:p>
            <a:pPr eaLnBrk="1" hangingPunct="1">
              <a:buFontTx/>
              <a:buNone/>
            </a:pPr>
            <a:endParaRPr lang="en-US" sz="1800" dirty="0"/>
          </a:p>
          <a:p>
            <a:pPr eaLnBrk="1" hangingPunct="1">
              <a:buFontTx/>
              <a:buNone/>
            </a:pPr>
            <a:endParaRPr lang="en-US" sz="1800" dirty="0"/>
          </a:p>
          <a:p>
            <a:pPr eaLnBrk="1" hangingPunct="1">
              <a:buFontTx/>
              <a:buNone/>
            </a:pPr>
            <a:endParaRPr lang="en-US" sz="1800" dirty="0"/>
          </a:p>
          <a:p>
            <a:pPr eaLnBrk="1" hangingPunct="1">
              <a:buFontTx/>
              <a:buNone/>
            </a:pPr>
            <a:endParaRPr lang="en-US" sz="1800" dirty="0"/>
          </a:p>
          <a:p>
            <a:pPr eaLnBrk="1" hangingPunct="1">
              <a:buFontTx/>
              <a:buNone/>
            </a:pPr>
            <a:endParaRPr lang="en-US" sz="1800" dirty="0"/>
          </a:p>
          <a:p>
            <a:pPr eaLnBrk="1" hangingPunct="1">
              <a:buFontTx/>
              <a:buNone/>
            </a:pPr>
            <a:endParaRPr lang="en-US" sz="1800" dirty="0"/>
          </a:p>
          <a:p>
            <a:pPr eaLnBrk="1" hangingPunct="1">
              <a:buFontTx/>
              <a:buNone/>
            </a:pPr>
            <a:endParaRPr lang="en-US" sz="1800" dirty="0"/>
          </a:p>
          <a:p>
            <a:pPr eaLnBrk="1" hangingPunct="1">
              <a:buFontTx/>
              <a:buNone/>
            </a:pPr>
            <a:endParaRPr lang="en-US" sz="1800" dirty="0"/>
          </a:p>
          <a:p>
            <a:pPr eaLnBrk="1" hangingPunct="1">
              <a:buFontTx/>
              <a:buNone/>
            </a:pPr>
            <a:endParaRPr lang="en-US" sz="1800" dirty="0"/>
          </a:p>
          <a:p>
            <a:pPr eaLnBrk="1" hangingPunct="1">
              <a:buFontTx/>
              <a:buNone/>
            </a:pPr>
            <a:r>
              <a:rPr lang="en-US" sz="1800" dirty="0"/>
              <a:t>Note:  For painted windows, there are air vents drilled into the edges of the window. Do not block these holes.  </a:t>
            </a:r>
          </a:p>
          <a:p>
            <a:endParaRPr lang="en-US" sz="1800" dirty="0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66850"/>
            <a:ext cx="4205288" cy="3154363"/>
          </a:xfrm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447800"/>
            <a:ext cx="42418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3C400BF-839B-4ACA-B0ED-A577601C1798}"/>
              </a:ext>
            </a:extLst>
          </p:cNvPr>
          <p:cNvSpPr/>
          <p:nvPr/>
        </p:nvSpPr>
        <p:spPr>
          <a:xfrm>
            <a:off x="5181600" y="6191250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302AE7-5B16-4900-80F8-564850981C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64" y="6249593"/>
            <a:ext cx="2810267" cy="55469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600" b="1" dirty="0"/>
              <a:t>Retrofit Application:</a:t>
            </a:r>
            <a:endParaRPr lang="en-US" sz="1600" dirty="0"/>
          </a:p>
          <a:p>
            <a:pPr eaLnBrk="1" hangingPunct="1"/>
            <a:r>
              <a:rPr lang="en-US" sz="1600" dirty="0"/>
              <a:t>For a casement window, </a:t>
            </a:r>
          </a:p>
          <a:p>
            <a:pPr lvl="1" eaLnBrk="1" hangingPunct="1"/>
            <a:r>
              <a:rPr lang="en-US" sz="1600" dirty="0"/>
              <a:t>If there is no nailing flange, caulk behind the brick mould.  Have someone assist you to hold the window firmly in place in the rough opening.</a:t>
            </a:r>
          </a:p>
          <a:p>
            <a:pPr lvl="1" eaLnBrk="1" hangingPunct="1"/>
            <a:endParaRPr lang="en-US" sz="1600" dirty="0"/>
          </a:p>
          <a:p>
            <a:pPr lvl="1" eaLnBrk="1" hangingPunct="1"/>
            <a:r>
              <a:rPr lang="en-US" sz="1600" dirty="0"/>
              <a:t>For an operating casement window, screw through the pre-drilled holes in the frame profile.</a:t>
            </a:r>
          </a:p>
          <a:p>
            <a:pPr eaLnBrk="1" hangingPunct="1">
              <a:lnSpc>
                <a:spcPct val="90000"/>
              </a:lnSpc>
            </a:pPr>
            <a:endParaRPr lang="en-US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653D9C-41D7-4752-9801-8988D70648F5}"/>
              </a:ext>
            </a:extLst>
          </p:cNvPr>
          <p:cNvSpPr/>
          <p:nvPr/>
        </p:nvSpPr>
        <p:spPr>
          <a:xfrm>
            <a:off x="5181600" y="6191250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981A76-5E69-46ED-8D94-3517837396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64" y="6249593"/>
            <a:ext cx="2810267" cy="55469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4" descr="IMG_51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09800"/>
            <a:ext cx="288131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5" descr="IMG_51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209800"/>
            <a:ext cx="2743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6" descr="IMG_51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209800"/>
            <a:ext cx="272891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304800" y="609600"/>
            <a:ext cx="8610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n-US" sz="1600" dirty="0"/>
              <a:t>For a fixed Supreme Casement window, </a:t>
            </a:r>
          </a:p>
          <a:p>
            <a:pPr lvl="1"/>
            <a:endParaRPr lang="en-US" sz="1600" dirty="0"/>
          </a:p>
          <a:p>
            <a:pPr lvl="1">
              <a:buFont typeface="Arial" pitchFamily="34" charset="0"/>
              <a:buChar char="•"/>
            </a:pPr>
            <a:r>
              <a:rPr lang="en-US" sz="1600" dirty="0"/>
              <a:t>Remove the glazing bead stop and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/>
              <a:t>Screw through pre-drilled holes in the glazing track with screws provided. 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/>
              <a:t>Re-install glazing bead stops using plastic mallet.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1CEE9F-8F29-4A6B-9343-9B50EA5C4157}"/>
              </a:ext>
            </a:extLst>
          </p:cNvPr>
          <p:cNvSpPr/>
          <p:nvPr/>
        </p:nvSpPr>
        <p:spPr>
          <a:xfrm>
            <a:off x="5181600" y="6191250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DB6140-1187-40CC-858B-1BBBE6EA62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64" y="6249593"/>
            <a:ext cx="2810267" cy="55469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229600" cy="5334000"/>
          </a:xfrm>
        </p:spPr>
        <p:txBody>
          <a:bodyPr/>
          <a:lstStyle/>
          <a:p>
            <a:pPr marL="609600" indent="-609600" eaLnBrk="1" hangingPunct="1"/>
            <a:r>
              <a:rPr lang="en-US" sz="1600" dirty="0"/>
              <a:t>For Single Hung, Double Hung and Glider windows;</a:t>
            </a:r>
          </a:p>
          <a:p>
            <a:pPr marL="990600" lvl="1" indent="-533400" eaLnBrk="1" hangingPunct="1"/>
            <a:r>
              <a:rPr lang="en-US" sz="1600" dirty="0"/>
              <a:t>Screw through pre-drilled holes in the window jambs. </a:t>
            </a:r>
          </a:p>
          <a:p>
            <a:pPr marL="990600" lvl="1" indent="-533400" eaLnBrk="1" hangingPunct="1"/>
            <a:r>
              <a:rPr lang="en-US" sz="1600" dirty="0"/>
              <a:t>The bottom holes will be visible in the screen track.  </a:t>
            </a:r>
          </a:p>
          <a:p>
            <a:pPr marL="990600" lvl="1" indent="-533400" eaLnBrk="1" hangingPunct="1"/>
            <a:r>
              <a:rPr lang="en-US" sz="1600" dirty="0"/>
              <a:t>To access the top hole on a hung window, remove the balance cover.</a:t>
            </a:r>
          </a:p>
          <a:p>
            <a:pPr marL="990600" lvl="1" indent="-533400" eaLnBrk="1" hangingPunct="1"/>
            <a:endParaRPr lang="en-US" sz="1600" dirty="0"/>
          </a:p>
          <a:p>
            <a:pPr marL="990600" lvl="1" indent="-533400" eaLnBrk="1" hangingPunct="1"/>
            <a:endParaRPr lang="en-US" sz="1600" dirty="0"/>
          </a:p>
          <a:p>
            <a:pPr marL="990600" lvl="1" indent="-533400" eaLnBrk="1" hangingPunct="1"/>
            <a:endParaRPr lang="en-US" sz="1600" dirty="0"/>
          </a:p>
          <a:p>
            <a:pPr marL="990600" lvl="1" indent="-533400" eaLnBrk="1" hangingPunct="1"/>
            <a:endParaRPr lang="en-US" sz="1600" dirty="0"/>
          </a:p>
          <a:p>
            <a:pPr marL="990600" lvl="1" indent="-533400" eaLnBrk="1" hangingPunct="1"/>
            <a:endParaRPr lang="en-US" sz="1600" dirty="0"/>
          </a:p>
          <a:p>
            <a:pPr marL="990600" lvl="1" indent="-533400" eaLnBrk="1" hangingPunct="1">
              <a:buFontTx/>
              <a:buNone/>
            </a:pPr>
            <a:endParaRPr lang="en-US" sz="1600" dirty="0"/>
          </a:p>
          <a:p>
            <a:pPr marL="990600" lvl="1" indent="-533400" eaLnBrk="1" hangingPunct="1">
              <a:buFontTx/>
              <a:buNone/>
            </a:pPr>
            <a:endParaRPr lang="en-US" sz="1600" dirty="0"/>
          </a:p>
          <a:p>
            <a:pPr marL="990600" lvl="1" indent="-533400" eaLnBrk="1" hangingPunct="1">
              <a:buFontTx/>
              <a:buNone/>
            </a:pPr>
            <a:endParaRPr lang="en-US" sz="1600" dirty="0"/>
          </a:p>
          <a:p>
            <a:pPr marL="990600" lvl="1" indent="-533400" eaLnBrk="1" hangingPunct="1">
              <a:buFontTx/>
              <a:buNone/>
            </a:pPr>
            <a:endParaRPr lang="en-US" sz="1600" dirty="0"/>
          </a:p>
          <a:p>
            <a:pPr marL="990600" lvl="1" indent="-533400" eaLnBrk="1" hangingPunct="1">
              <a:buFontTx/>
              <a:buNone/>
            </a:pPr>
            <a:endParaRPr lang="en-US" sz="1600" dirty="0"/>
          </a:p>
          <a:p>
            <a:pPr marL="990600" lvl="1" indent="-533400" eaLnBrk="1" hangingPunct="1">
              <a:buFontTx/>
              <a:buNone/>
            </a:pPr>
            <a:endParaRPr lang="en-US" sz="1600" dirty="0"/>
          </a:p>
          <a:p>
            <a:pPr marL="990600" lvl="1" indent="-533400" eaLnBrk="1" hangingPunct="1">
              <a:buFontTx/>
              <a:buNone/>
            </a:pPr>
            <a:endParaRPr lang="en-US" sz="1600" dirty="0"/>
          </a:p>
          <a:p>
            <a:pPr marL="609600" indent="-609600" eaLnBrk="1" hangingPunct="1">
              <a:buFontTx/>
              <a:buNone/>
            </a:pPr>
            <a:r>
              <a:rPr lang="en-US" sz="1600" dirty="0"/>
              <a:t>	Note: cover the open screw holes with the vinyl screw hole caps provided.  Use a dab of caulking prior to inserting the cap to prevent air leakage.</a:t>
            </a:r>
          </a:p>
        </p:txBody>
      </p:sp>
      <p:pic>
        <p:nvPicPr>
          <p:cNvPr id="51202" name="Picture 4" descr="IMG_51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2667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6" descr="IMG_51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057400"/>
            <a:ext cx="2743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7" descr="IMG_51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057400"/>
            <a:ext cx="28051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301DC8-825F-4262-A586-D3099E932EE0}"/>
              </a:ext>
            </a:extLst>
          </p:cNvPr>
          <p:cNvSpPr/>
          <p:nvPr/>
        </p:nvSpPr>
        <p:spPr>
          <a:xfrm>
            <a:off x="5181600" y="6191250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12AB4-CF04-48B3-B020-9C21A4FA07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64" y="6249593"/>
            <a:ext cx="2810267" cy="55469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600" b="1"/>
              <a:t>General Care:</a:t>
            </a:r>
            <a:endParaRPr lang="en-US" sz="1600"/>
          </a:p>
          <a:p>
            <a:pPr eaLnBrk="1" hangingPunct="1"/>
            <a:r>
              <a:rPr lang="en-US" sz="1600"/>
              <a:t>Use extra care when installing below 5° C/45°F avoiding impact to frame and sash.</a:t>
            </a:r>
          </a:p>
          <a:p>
            <a:pPr eaLnBrk="1" hangingPunct="1">
              <a:buFontTx/>
              <a:buNone/>
            </a:pPr>
            <a:endParaRPr lang="en-US" sz="1600"/>
          </a:p>
          <a:p>
            <a:pPr eaLnBrk="1" hangingPunct="1"/>
            <a:r>
              <a:rPr lang="en-US" sz="1600"/>
              <a:t>Operating hardware and drainage cavities should be kept clean of obstructions (dust, drywall dust, etc.) and be lubricated annually.</a:t>
            </a:r>
          </a:p>
          <a:p>
            <a:pPr eaLnBrk="1" hangingPunct="1">
              <a:buFontTx/>
              <a:buNone/>
            </a:pPr>
            <a:endParaRPr lang="en-US" sz="16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F6D25E-218B-4CDB-A0E9-24537EAF853C}"/>
              </a:ext>
            </a:extLst>
          </p:cNvPr>
          <p:cNvSpPr/>
          <p:nvPr/>
        </p:nvSpPr>
        <p:spPr>
          <a:xfrm>
            <a:off x="5181600" y="6191250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9F2D67-884A-4CD1-9BAE-3D1579645A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64" y="6249593"/>
            <a:ext cx="2810267" cy="55469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Questions?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8F30D5-B20E-4F8C-BAED-2418F409BDB7}"/>
              </a:ext>
            </a:extLst>
          </p:cNvPr>
          <p:cNvSpPr/>
          <p:nvPr/>
        </p:nvSpPr>
        <p:spPr>
          <a:xfrm>
            <a:off x="5181600" y="6191250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C1EFA4-8E85-4157-8E98-75E097DC46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64" y="6249593"/>
            <a:ext cx="2810267" cy="5546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4"/>
          <p:cNvSpPr>
            <a:spLocks noChangeArrowheads="1"/>
          </p:cNvSpPr>
          <p:nvPr/>
        </p:nvSpPr>
        <p:spPr bwMode="auto">
          <a:xfrm>
            <a:off x="381000" y="685800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 startAt="2"/>
            </a:pPr>
            <a:r>
              <a:rPr lang="en-US" sz="1600" dirty="0"/>
              <a:t>Install sill pan flashing; </a:t>
            </a:r>
          </a:p>
          <a:p>
            <a:pPr marL="1066800" lvl="1" indent="-609600">
              <a:spcBef>
                <a:spcPct val="20000"/>
              </a:spcBef>
              <a:buFont typeface="Arial" pitchFamily="34" charset="0"/>
              <a:buChar char="•"/>
            </a:pPr>
            <a:endParaRPr lang="en-US" sz="1600" dirty="0"/>
          </a:p>
          <a:p>
            <a:pPr marL="1066800" lvl="1" indent="-609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/>
              <a:t>Along sill</a:t>
            </a:r>
          </a:p>
          <a:p>
            <a:pPr marL="1066800" lvl="1" indent="-609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/>
              <a:t>Overlap into rough opening</a:t>
            </a:r>
          </a:p>
          <a:p>
            <a:pPr marL="1066800" lvl="1" indent="-609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/>
              <a:t>Up 6” to 8” of jamb</a:t>
            </a:r>
          </a:p>
          <a:p>
            <a:pPr marL="1066800" lvl="1" indent="-609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/>
              <a:t>Cut out 2 pieces to overlap your corners</a:t>
            </a:r>
          </a:p>
          <a:p>
            <a:pPr marL="609600" indent="-609600">
              <a:spcBef>
                <a:spcPct val="20000"/>
              </a:spcBef>
            </a:pPr>
            <a:endParaRPr lang="en-US" sz="1600" dirty="0"/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1600" dirty="0"/>
          </a:p>
        </p:txBody>
      </p:sp>
      <p:pic>
        <p:nvPicPr>
          <p:cNvPr id="18434" name="Picture 15" descr="IMG_50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971800"/>
            <a:ext cx="29559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16" descr="IMG_50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971800"/>
            <a:ext cx="27273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7" descr="IMG_507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29718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D7B1CA-B13A-4E5B-BECE-8235AD2FB148}"/>
              </a:ext>
            </a:extLst>
          </p:cNvPr>
          <p:cNvSpPr/>
          <p:nvPr/>
        </p:nvSpPr>
        <p:spPr>
          <a:xfrm>
            <a:off x="5181600" y="6191250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F9C6E1-3588-4C16-A8F1-46D4B27DF6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64" y="6249593"/>
            <a:ext cx="2810267" cy="5546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ChangeArrowheads="1"/>
          </p:cNvSpPr>
          <p:nvPr/>
        </p:nvSpPr>
        <p:spPr bwMode="auto">
          <a:xfrm>
            <a:off x="457200" y="1143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AutoNum type="arabicPeriod" startAt="3"/>
            </a:pPr>
            <a:r>
              <a:rPr lang="en-US" sz="1600" dirty="0"/>
              <a:t>Shim the sill and jambs;</a:t>
            </a:r>
          </a:p>
          <a:p>
            <a:pPr marL="1066800" lvl="1" indent="-609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/>
              <a:t> allow a minimum ¼” to ½” gap between the window and rough opening.</a:t>
            </a:r>
          </a:p>
          <a:p>
            <a:pPr marL="1066800" lvl="1" indent="-609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/>
              <a:t>Note:  When installing twin or triple units, shim the sill directly under the T-Mullion(s) for added support</a:t>
            </a:r>
          </a:p>
          <a:p>
            <a:pPr marL="609600" indent="-609600">
              <a:spcBef>
                <a:spcPct val="20000"/>
              </a:spcBef>
            </a:pPr>
            <a:r>
              <a:rPr lang="en-US" sz="1600" dirty="0"/>
              <a:t>	.</a:t>
            </a:r>
          </a:p>
        </p:txBody>
      </p:sp>
      <p:pic>
        <p:nvPicPr>
          <p:cNvPr id="20482" name="Picture 7" descr="IMG_50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667000"/>
            <a:ext cx="28035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9CDFAB8-B33B-43FD-8FFB-1D4E53885928}"/>
              </a:ext>
            </a:extLst>
          </p:cNvPr>
          <p:cNvSpPr/>
          <p:nvPr/>
        </p:nvSpPr>
        <p:spPr>
          <a:xfrm>
            <a:off x="5181600" y="6191250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F80CAF-B600-45D5-9404-C58769137B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64" y="6249593"/>
            <a:ext cx="2810267" cy="5546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4525963"/>
          </a:xfrm>
        </p:spPr>
        <p:txBody>
          <a:bodyPr/>
          <a:lstStyle/>
          <a:p>
            <a:pPr marL="609600" indent="-609600" eaLnBrk="1" hangingPunct="1">
              <a:buFontTx/>
              <a:buAutoNum type="arabicPeriod" startAt="4"/>
            </a:pPr>
            <a:r>
              <a:rPr lang="en-US" sz="1600" dirty="0"/>
              <a:t>Remove packaging material, shipping blocks, etc.</a:t>
            </a:r>
          </a:p>
          <a:p>
            <a:pPr marL="609600" indent="-609600" eaLnBrk="1" hangingPunct="1">
              <a:buFontTx/>
              <a:buNone/>
            </a:pPr>
            <a:endParaRPr lang="en-US" sz="1600" dirty="0"/>
          </a:p>
          <a:p>
            <a:pPr marL="609600" indent="-609600" eaLnBrk="1" hangingPunct="1">
              <a:buFontTx/>
              <a:buAutoNum type="arabicPeriod" startAt="5"/>
            </a:pPr>
            <a:r>
              <a:rPr lang="en-US" sz="1600" dirty="0"/>
              <a:t>The windows must be closed and locked before placing into opening.</a:t>
            </a:r>
          </a:p>
          <a:p>
            <a:pPr marL="609600" indent="-609600" eaLnBrk="1" hangingPunct="1">
              <a:buFontTx/>
              <a:buNone/>
            </a:pPr>
            <a:endParaRPr lang="en-US" sz="1600" dirty="0"/>
          </a:p>
          <a:p>
            <a:pPr marL="609600" indent="-609600" eaLnBrk="1" hangingPunct="1">
              <a:buFontTx/>
              <a:buNone/>
            </a:pPr>
            <a:r>
              <a:rPr lang="en-US" sz="1600" dirty="0"/>
              <a:t>6.	Apply a continuous bead of good quality sealant along the jambs and head of the window nailing flange and along the bottom leaving gaps.</a:t>
            </a:r>
          </a:p>
        </p:txBody>
      </p:sp>
      <p:pic>
        <p:nvPicPr>
          <p:cNvPr id="21506" name="Picture 34" descr="IMG_50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590800"/>
            <a:ext cx="2971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5" descr="IMG_50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667000"/>
            <a:ext cx="3048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E493F74-317E-4193-A36E-04798F778BBA}"/>
              </a:ext>
            </a:extLst>
          </p:cNvPr>
          <p:cNvSpPr/>
          <p:nvPr/>
        </p:nvSpPr>
        <p:spPr>
          <a:xfrm>
            <a:off x="5181600" y="6191250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CC3DA2-7F32-4BEB-8C4C-66C27CCAA5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64" y="6249593"/>
            <a:ext cx="2810267" cy="5546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4525963"/>
          </a:xfrm>
        </p:spPr>
        <p:txBody>
          <a:bodyPr/>
          <a:lstStyle/>
          <a:p>
            <a:pPr marL="609600" indent="-609600" eaLnBrk="1" hangingPunct="1">
              <a:buFontTx/>
              <a:buAutoNum type="arabicPeriod" startAt="7"/>
            </a:pPr>
            <a:r>
              <a:rPr lang="en-US" sz="1600" dirty="0"/>
              <a:t>Set shims under sill and at correct locations along jambs.  </a:t>
            </a:r>
          </a:p>
          <a:p>
            <a:pPr marL="609600" indent="-609600" eaLnBrk="1" hangingPunct="1">
              <a:buNone/>
            </a:pPr>
            <a:endParaRPr lang="en-US" sz="1600" dirty="0"/>
          </a:p>
          <a:p>
            <a:pPr marL="1009650" lvl="1" indent="-609600" eaLnBrk="1" hangingPunct="1"/>
            <a:r>
              <a:rPr lang="en-US" sz="1600" dirty="0"/>
              <a:t>Note; do not shim above the window.  There should be no transfer of load onto the window frame.</a:t>
            </a:r>
          </a:p>
          <a:p>
            <a:pPr marL="609600" indent="-609600" eaLnBrk="1" hangingPunct="1">
              <a:buFontTx/>
              <a:buNone/>
            </a:pPr>
            <a:endParaRPr lang="en-US" sz="16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1336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8CDB21-0F19-431C-90EF-10F241E27D8F}"/>
              </a:ext>
            </a:extLst>
          </p:cNvPr>
          <p:cNvSpPr/>
          <p:nvPr/>
        </p:nvSpPr>
        <p:spPr>
          <a:xfrm>
            <a:off x="5181600" y="6191250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122DA3-A5C2-4581-8C63-FFABD2A619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64" y="6249593"/>
            <a:ext cx="2810267" cy="5546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4"/>
          <p:cNvSpPr>
            <a:spLocks noChangeArrowheads="1"/>
          </p:cNvSpPr>
          <p:nvPr/>
        </p:nvSpPr>
        <p:spPr bwMode="auto">
          <a:xfrm>
            <a:off x="457200" y="685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 sz="1600"/>
              <a:t>9.	Place the sill of the window in the rough opening then tilt the rest of the window firmly into the opening.</a:t>
            </a:r>
          </a:p>
          <a:p>
            <a:pPr marL="609600" indent="-609600">
              <a:spcBef>
                <a:spcPct val="20000"/>
              </a:spcBef>
            </a:pPr>
            <a:endParaRPr lang="en-US" sz="1600"/>
          </a:p>
          <a:p>
            <a:pPr marL="609600" indent="-609600">
              <a:spcBef>
                <a:spcPct val="20000"/>
              </a:spcBef>
            </a:pPr>
            <a:endParaRPr lang="en-US" sz="160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00200"/>
            <a:ext cx="4419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2FCB45-52FF-4BED-B946-059425105764}"/>
              </a:ext>
            </a:extLst>
          </p:cNvPr>
          <p:cNvSpPr/>
          <p:nvPr/>
        </p:nvSpPr>
        <p:spPr>
          <a:xfrm>
            <a:off x="5181600" y="6191250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23D035-6547-48DF-9B05-3C1F104EF1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64" y="6249593"/>
            <a:ext cx="2810267" cy="5546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/>
              <a:t>Casement Shimming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752600"/>
            <a:ext cx="4191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828800"/>
            <a:ext cx="2895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DBB3750-E261-4A1B-9FDF-801C5DCD819D}"/>
              </a:ext>
            </a:extLst>
          </p:cNvPr>
          <p:cNvSpPr/>
          <p:nvPr/>
        </p:nvSpPr>
        <p:spPr>
          <a:xfrm>
            <a:off x="5181600" y="6191250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91DE65-042E-4A8A-B652-92DF5026DA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64" y="6249593"/>
            <a:ext cx="2810267" cy="5546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/>
              <a:t>Single/Double Hung Shimming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362200"/>
            <a:ext cx="3276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209800"/>
            <a:ext cx="44672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F1887D9-7685-4A00-88BC-6D5D3CFBB3DD}"/>
              </a:ext>
            </a:extLst>
          </p:cNvPr>
          <p:cNvSpPr/>
          <p:nvPr/>
        </p:nvSpPr>
        <p:spPr>
          <a:xfrm>
            <a:off x="5181600" y="6191250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FC2618-7E35-4CFE-9D74-5D5060BA9A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64" y="6249593"/>
            <a:ext cx="2810267" cy="5546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526</Words>
  <Application>Microsoft Office PowerPoint</Application>
  <PresentationFormat>On-screen Show (4:3)</PresentationFormat>
  <Paragraphs>115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Arial Narrow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Casement Shimming</vt:lpstr>
      <vt:lpstr>Single/Double Hung Shimming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Kohltech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lwatters</dc:creator>
  <cp:lastModifiedBy>Jeff Barsalou</cp:lastModifiedBy>
  <cp:revision>112</cp:revision>
  <dcterms:created xsi:type="dcterms:W3CDTF">2007-10-10T18:54:56Z</dcterms:created>
  <dcterms:modified xsi:type="dcterms:W3CDTF">2018-01-24T14:09:23Z</dcterms:modified>
</cp:coreProperties>
</file>