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2" r:id="rId2"/>
    <p:sldId id="273" r:id="rId3"/>
    <p:sldId id="274" r:id="rId4"/>
    <p:sldId id="287" r:id="rId5"/>
    <p:sldId id="288" r:id="rId6"/>
    <p:sldId id="299" r:id="rId7"/>
    <p:sldId id="300" r:id="rId8"/>
    <p:sldId id="289" r:id="rId9"/>
    <p:sldId id="290" r:id="rId10"/>
    <p:sldId id="291" r:id="rId11"/>
    <p:sldId id="292" r:id="rId12"/>
    <p:sldId id="301" r:id="rId13"/>
    <p:sldId id="302" r:id="rId14"/>
    <p:sldId id="297" r:id="rId15"/>
    <p:sldId id="293" r:id="rId16"/>
    <p:sldId id="29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71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0870" autoAdjust="0"/>
  </p:normalViewPr>
  <p:slideViewPr>
    <p:cSldViewPr>
      <p:cViewPr varScale="1">
        <p:scale>
          <a:sx n="69" d="100"/>
          <a:sy n="69" d="100"/>
        </p:scale>
        <p:origin x="72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93A4F3-E3A6-4353-AA72-CFAC7E4D8D1C}" type="datetimeFigureOut">
              <a:rPr lang="en-US"/>
              <a:pPr>
                <a:defRPr/>
              </a:pPr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BB910F-1049-41AD-953D-9DE18B43C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A7BA63-BB29-4D42-B6D0-8067A13A1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t master NSHBA semin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4AA4-A23F-4C33-AA27-C768D9016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6CEBC-01A3-4486-A48D-63755BDEB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066800"/>
            <a:ext cx="2057400" cy="5673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066800"/>
            <a:ext cx="6019800" cy="5673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592B-EB78-434C-A3FC-51BBF4DD9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22098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1A361-8A55-4E6C-B58C-B67E4AC24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2098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53ED8-4F16-46AF-9369-2DEC00353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2098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E22B-A8F0-4D58-AF9B-126B2FA0D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8C23-EDB2-4005-9504-A4209A5E2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8371-9B9D-46DF-8F16-A3BDCA1B0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13977-F59D-4B91-9388-72CC6D4A7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0AE14-6592-4AD4-A558-419D97EE7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A63F-F3F0-4E46-B33B-5520FAAC9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DA0-4B10-4C77-B20F-39C2E1588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BC3B-976C-4611-8BAC-3FEE51146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B12B0-F9FC-4EBB-9CD5-B2460A027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0668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098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27EF6ED-8E17-4E8B-BC9C-0EA88B37CD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ppt master NSHBA semina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eterkohler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kaulback@kohltech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embed/JJ5b1x2NObw" TargetMode="External"/><Relationship Id="rId2" Type="http://schemas.openxmlformats.org/officeDocument/2006/relationships/hyperlink" Target="https://warranty.kohltech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kohltech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ohltech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362200"/>
            <a:ext cx="7623175" cy="1752600"/>
          </a:xfrm>
        </p:spPr>
        <p:txBody>
          <a:bodyPr/>
          <a:lstStyle/>
          <a:p>
            <a:pPr algn="ctr" eaLnBrk="1" hangingPunct="1"/>
            <a:r>
              <a:rPr lang="en-US" sz="4800" b="1" dirty="0"/>
              <a:t>Warranty / Service Claims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9DD30B-8D87-412D-9254-6A964B6ED81D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FE7C6B-644C-4EB8-B449-CC51F067CA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US" sz="3600" dirty="0"/>
              <a:t>What is under Warranty???</a:t>
            </a:r>
            <a:br>
              <a:rPr lang="en-US" sz="3600" dirty="0"/>
            </a:br>
            <a:endParaRPr lang="en-US" sz="4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219202"/>
          <a:ext cx="8534400" cy="4724397"/>
        </p:xfrm>
        <a:graphic>
          <a:graphicData uri="http://schemas.openxmlformats.org/drawingml/2006/table">
            <a:tbl>
              <a:tblPr/>
              <a:tblGrid>
                <a:gridCol w="161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1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0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January 1999 to December 2000: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Windows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Supreme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Belmont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Heritage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Lifetime/5 yr wood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Lifetime/5 yr wood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Patio Doors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Estate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Tradesman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Terrace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Entrance Doors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Primed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Prefinished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Slab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8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09545B9-EA56-4F76-998D-6B92AAD0E1A1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0EFFDE-232B-46B0-945C-CE32E5DB8E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US" sz="4000" dirty="0"/>
              <a:t>What is under Warranty???</a:t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57471"/>
              </p:ext>
            </p:extLst>
          </p:nvPr>
        </p:nvGraphicFramePr>
        <p:xfrm>
          <a:off x="380999" y="1371606"/>
          <a:ext cx="8534400" cy="4419599"/>
        </p:xfrm>
        <a:graphic>
          <a:graphicData uri="http://schemas.openxmlformats.org/drawingml/2006/table">
            <a:tbl>
              <a:tblPr/>
              <a:tblGrid>
                <a:gridCol w="118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6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72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January 2001 - June 2006</a:t>
                      </a: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Windows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Supreme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Belmont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Estate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Heritage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Tradesman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Lifetime/5 yr wood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Lifetime/5 yr wood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Patio Doors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Estate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Tradesman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Terrace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Entrance Doors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Primed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Prefinished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Slab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Vinyl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7E58EA0-6658-4173-B7CE-EF295A1F739C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4E1E5E-BEAF-479D-9B2C-E056F03CD0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533400"/>
          </a:xfrm>
        </p:spPr>
        <p:txBody>
          <a:bodyPr/>
          <a:lstStyle/>
          <a:p>
            <a:r>
              <a:rPr lang="en-US" sz="2800" dirty="0"/>
              <a:t>What is under Warranty?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9" y="1066801"/>
          <a:ext cx="8534401" cy="4969705"/>
        </p:xfrm>
        <a:graphic>
          <a:graphicData uri="http://schemas.openxmlformats.org/drawingml/2006/table">
            <a:tbl>
              <a:tblPr/>
              <a:tblGrid>
                <a:gridCol w="1250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59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June 2006 to December 2012: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Windows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Supreme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Select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Tribute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Tilt &amp; Turn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Heritage/Estate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 Vinyl/5 yr wood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Paint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Stain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1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US has 1 year labour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147">
                <a:tc gridSpan="6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Patio Doors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Select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Estate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Tilt &amp; Turn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yr Vinyl/5 yr wood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Paint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Entrance Doors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Primed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Prefinished/Painted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Fiberglass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Fiberglass(Barr)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Slab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Paint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Stain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Wood Frame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V/C Frame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CPVC Frame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Foiled Frame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6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396AACE-F5AF-410D-BEA7-6CE35292AD35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30415F-CA6C-4E52-8B77-A75DF8754D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33400"/>
          </a:xfrm>
        </p:spPr>
        <p:txBody>
          <a:bodyPr/>
          <a:lstStyle/>
          <a:p>
            <a:r>
              <a:rPr lang="en-US" sz="2400" dirty="0"/>
              <a:t>Current Warranty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801"/>
          <a:ext cx="8610600" cy="4926135"/>
        </p:xfrm>
        <a:graphic>
          <a:graphicData uri="http://schemas.openxmlformats.org/drawingml/2006/table">
            <a:tbl>
              <a:tblPr/>
              <a:tblGrid>
                <a:gridCol w="215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6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5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5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January 2013 to Present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Windows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Supreme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Select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Tribute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Tilt &amp; Turn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Heritage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Estate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  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 Vinyl/10 yr wood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Paint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Stain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 US has 1 year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labour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596">
                <a:tc gridSpan="5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Patio Doors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Select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Estate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Tilt &amp; Turn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yr 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yrs 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yrs vinyl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Paint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yrs vinyl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Entrance Doors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Doors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****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Slab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Paint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Stain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Wood Frame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V/C Frame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CPVC Frame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yr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559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4343400"/>
            <a:ext cx="3429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Calibri" pitchFamily="34" charset="0"/>
              </a:rPr>
              <a:t>**Assisted living sills are not warranted against water leakage.</a:t>
            </a:r>
          </a:p>
          <a:p>
            <a:endParaRPr lang="en-US" sz="10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862BE-D2E7-4C76-8314-6AC14BD3387D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1367DC-EC0E-4CAA-94A9-BF19EF3D99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1"/>
            <a:ext cx="8229600" cy="762000"/>
          </a:xfrm>
        </p:spPr>
        <p:txBody>
          <a:bodyPr/>
          <a:lstStyle/>
          <a:p>
            <a:r>
              <a:rPr lang="en-US" sz="3600" dirty="0"/>
              <a:t>Some things to consider…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Stress Cracks – 1 year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Doors – 2 years labor (1 year prior to 2013)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Lots of How-To Videos on the website for the </a:t>
            </a:r>
            <a:r>
              <a:rPr lang="en-US" sz="2000" dirty="0" err="1"/>
              <a:t>DIY’ers</a:t>
            </a:r>
            <a:r>
              <a:rPr lang="en-US" sz="2000" dirty="0"/>
              <a:t> that prefer not to take time to meet our service team </a:t>
            </a:r>
            <a:r>
              <a:rPr lang="en-US" sz="2000" dirty="0">
                <a:hlinkClick r:id="rId2"/>
              </a:rPr>
              <a:t>www.PeterKohler.com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Fiberglass doors need to be finished on 6 sides within 90 days.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D04121-6851-4DF1-B11A-01D44FBCCB9E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E447C2-2FD8-4949-9736-5243015C93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1"/>
            <a:ext cx="8229600" cy="685800"/>
          </a:xfrm>
        </p:spPr>
        <p:txBody>
          <a:bodyPr/>
          <a:lstStyle/>
          <a:p>
            <a:r>
              <a:rPr lang="en-US" sz="3600" dirty="0"/>
              <a:t>Some things to consider…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30725"/>
          </a:xfrm>
          <a:noFill/>
        </p:spPr>
        <p:txBody>
          <a:bodyPr/>
          <a:lstStyle/>
          <a:p>
            <a:r>
              <a:rPr lang="en-US" sz="1800" dirty="0"/>
              <a:t>Warranty transfer – All warranty coverage is applicable to the original homeowner. For subsequent owners, Supreme, Heritage, Tilt &amp; Turn, Select, and Estate products, the warranty reverts to 20 years from date of manufacture for insulated glass, hardware, and frame/sash. Coating remains at 10 years and labor reverts to 5 years. </a:t>
            </a:r>
          </a:p>
          <a:p>
            <a:r>
              <a:rPr lang="en-US" sz="1800" dirty="0"/>
              <a:t>Patio door, Tilt &amp; Turn, and Tilt &amp; Slide products, the warranty reverts to 20 years from date of manufacture for insulated glass, and the frame/sash. Hardware, and the coating remains at 10 years and labor reverts to 5 years.</a:t>
            </a:r>
          </a:p>
          <a:p>
            <a:r>
              <a:rPr lang="en-US" sz="1800" dirty="0"/>
              <a:t>Tribute, Commercial, and Entrance Door product warranty is not transferable to subsequent owners.</a:t>
            </a:r>
          </a:p>
          <a:p>
            <a:pPr>
              <a:buNone/>
            </a:pPr>
            <a:endParaRPr lang="en-US" sz="1200" dirty="0"/>
          </a:p>
          <a:p>
            <a:endParaRPr lang="en-US" sz="1600" b="1" i="1" dirty="0"/>
          </a:p>
          <a:p>
            <a:pPr>
              <a:buNone/>
            </a:pPr>
            <a:r>
              <a:rPr lang="en-US" sz="1600" b="1" i="1" dirty="0"/>
              <a:t>	</a:t>
            </a:r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738040-CD8F-4EED-A2DC-1AABF2E35AC3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F6A385-CFD1-4B98-9F0C-D03322B4AF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Questions???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9F9E26-36D4-46EB-9DFF-3850490927FE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4619D5-EC55-4276-A185-2F0A867EAB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1"/>
          </a:xfrm>
        </p:spPr>
        <p:txBody>
          <a:bodyPr/>
          <a:lstStyle/>
          <a:p>
            <a:r>
              <a:rPr lang="en-US" sz="3600" dirty="0"/>
              <a:t>Warranty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987925"/>
          </a:xfrm>
        </p:spPr>
        <p:txBody>
          <a:bodyPr/>
          <a:lstStyle/>
          <a:p>
            <a:r>
              <a:rPr lang="en-US" sz="2000" dirty="0"/>
              <a:t>At Kohltech, we firmly stand behind the product we produce and strive to give everyone prompt and courteous service.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There are two types of service calls: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Warranty Calls</a:t>
            </a:r>
            <a:r>
              <a:rPr lang="en-US" sz="1800" dirty="0"/>
              <a:t> – product/parts that are still covered under warranty</a:t>
            </a:r>
          </a:p>
          <a:p>
            <a:pPr lvl="1">
              <a:buNone/>
            </a:pPr>
            <a:endParaRPr lang="en-US" sz="1800" dirty="0"/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Charge Calls </a:t>
            </a:r>
            <a:r>
              <a:rPr lang="en-US" sz="1800" dirty="0"/>
              <a:t>– product/parts that fall outside of the warranty that the customer will be charged a service fee for.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6B3F33-506F-4E76-A7EC-8ABF37BBCF8F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F79D58-3B48-42B3-8DAA-3FA774291A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39825"/>
          </a:xfrm>
        </p:spPr>
        <p:txBody>
          <a:bodyPr/>
          <a:lstStyle/>
          <a:p>
            <a:r>
              <a:rPr lang="en-US" sz="3600" dirty="0"/>
              <a:t>How to contact our Service Dept: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292725"/>
          </a:xfrm>
        </p:spPr>
        <p:txBody>
          <a:bodyPr/>
          <a:lstStyle/>
          <a:p>
            <a:r>
              <a:rPr lang="en-US" sz="2000" dirty="0"/>
              <a:t>Complete the Warranty Claim form and send it to us either by;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sz="2000" dirty="0"/>
              <a:t>Fax 1-877-362-2154</a:t>
            </a:r>
          </a:p>
          <a:p>
            <a:pPr lvl="1"/>
            <a:r>
              <a:rPr lang="en-US" sz="2000" dirty="0"/>
              <a:t>Email:</a:t>
            </a:r>
          </a:p>
          <a:p>
            <a:pPr lvl="1">
              <a:buNone/>
            </a:pPr>
            <a:r>
              <a:rPr lang="en-US" sz="2000" dirty="0"/>
              <a:t>	 Marette - </a:t>
            </a:r>
            <a:r>
              <a:rPr lang="en-US" sz="2000" dirty="0">
                <a:hlinkClick r:id="rId2"/>
              </a:rPr>
              <a:t>mkaulback@kohltech.com</a:t>
            </a:r>
            <a:r>
              <a:rPr lang="en-US" sz="2000" dirty="0"/>
              <a:t> or</a:t>
            </a:r>
          </a:p>
          <a:p>
            <a:pPr lvl="1">
              <a:buNone/>
            </a:pPr>
            <a:r>
              <a:rPr lang="en-US" sz="2000" dirty="0"/>
              <a:t>      Tiffany -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tmcmasters@kohltech.com</a:t>
            </a:r>
          </a:p>
          <a:p>
            <a:pPr lvl="1"/>
            <a:r>
              <a:rPr lang="en-US" sz="2000" dirty="0"/>
              <a:t>Phone 1 800 565 4396 ext 120 (Marette) or 143 (Tiffany) or dial 1-800-565-4396, press 8 for Warranty/Service, then the number that corresponds with your territory:</a:t>
            </a:r>
          </a:p>
          <a:p>
            <a:r>
              <a:rPr lang="en-US" sz="1800" dirty="0"/>
              <a:t>Press #1 for Marette: Newfoundland, Prince Edward Island, New Brunswick (Andy/Bruce)</a:t>
            </a:r>
          </a:p>
          <a:p>
            <a:r>
              <a:rPr lang="en-US" sz="1800" dirty="0"/>
              <a:t>Press #2 for Tiffany: Nova Scotia (Dana, Kyle)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B8AC0B-4006-4145-85D3-0AFAE5D13211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BC0B4-1836-4C32-8A0B-22E9315570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1"/>
            <a:ext cx="8229600" cy="838200"/>
          </a:xfrm>
        </p:spPr>
        <p:txBody>
          <a:bodyPr/>
          <a:lstStyle/>
          <a:p>
            <a:r>
              <a:rPr lang="en-US" sz="3600" dirty="0"/>
              <a:t>Filling out the Warranty Claim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199"/>
          </a:xfrm>
        </p:spPr>
        <p:txBody>
          <a:bodyPr/>
          <a:lstStyle/>
          <a:p>
            <a:pPr lvl="1">
              <a:buNone/>
            </a:pPr>
            <a:endParaRPr lang="en-US" sz="2800" dirty="0"/>
          </a:p>
          <a:p>
            <a:pPr lvl="1">
              <a:buNone/>
            </a:pPr>
            <a:endParaRPr lang="en-US" sz="2800" dirty="0"/>
          </a:p>
          <a:p>
            <a:pPr lvl="1">
              <a:buNone/>
            </a:pPr>
            <a:r>
              <a:rPr lang="en-US" sz="2400" dirty="0"/>
              <a:t>Link to warranty website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https://warranty.kohltech.com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How to Video on finding ID Label</a:t>
            </a:r>
          </a:p>
          <a:p>
            <a:pPr>
              <a:buNone/>
            </a:pPr>
            <a:endParaRPr lang="en-US" sz="1600" u="sng" dirty="0">
              <a:hlinkClick r:id="rId3"/>
            </a:endParaRPr>
          </a:p>
          <a:p>
            <a:pPr>
              <a:buNone/>
            </a:pPr>
            <a:r>
              <a:rPr lang="en-US" sz="1600" dirty="0">
                <a:hlinkClick r:id="rId4"/>
              </a:rPr>
              <a:t>www.Kohltech.com </a:t>
            </a:r>
            <a:r>
              <a:rPr lang="en-US" sz="1600" dirty="0"/>
              <a:t>, “Resources”, “How to Videos”, “Finding an ID Tag”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6C9384-54F1-45E9-9D47-EF075CCF24A0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7A384-F7F2-40C2-988A-30FA587647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pPr algn="ctr"/>
            <a:r>
              <a:rPr lang="en-US" sz="3600" dirty="0"/>
              <a:t>Warranty Service Flow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199"/>
          </a:xfrm>
        </p:spPr>
        <p:txBody>
          <a:bodyPr/>
          <a:lstStyle/>
          <a:p>
            <a:endParaRPr lang="en-US" sz="2800" dirty="0"/>
          </a:p>
          <a:p>
            <a:pPr>
              <a:buNone/>
            </a:pPr>
            <a:endParaRPr lang="en-US" sz="3200" dirty="0"/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2971800" y="1371600"/>
            <a:ext cx="3276600" cy="5334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Home owner discovers a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window or door issue.</a:t>
            </a:r>
            <a:endParaRPr lang="en-US" sz="1400" dirty="0"/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2971800" y="2133600"/>
            <a:ext cx="32766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Home owner contacts dealer about issue.</a:t>
            </a:r>
          </a:p>
        </p:txBody>
      </p:sp>
      <p:sp>
        <p:nvSpPr>
          <p:cNvPr id="16" name="Rectangle 15"/>
          <p:cNvSpPr>
            <a:spLocks/>
          </p:cNvSpPr>
          <p:nvPr/>
        </p:nvSpPr>
        <p:spPr>
          <a:xfrm>
            <a:off x="2971800" y="2971800"/>
            <a:ext cx="3276600" cy="6858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Dealer submits a service request to Kohltech Warranty Department.</a:t>
            </a: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2971800" y="4724400"/>
            <a:ext cx="34290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Home owner is contacted, the request is qualified by Warranty Coordinator.</a:t>
            </a:r>
          </a:p>
        </p:txBody>
      </p:sp>
      <p:cxnSp>
        <p:nvCxnSpPr>
          <p:cNvPr id="19" name="Straight Arrow Connector 18"/>
          <p:cNvCxnSpPr>
            <a:stCxn id="14" idx="3"/>
            <a:endCxn id="14" idx="3"/>
          </p:cNvCxnSpPr>
          <p:nvPr/>
        </p:nvCxnSpPr>
        <p:spPr>
          <a:xfrm>
            <a:off x="6248400" y="1638300"/>
            <a:ext cx="0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/>
          </p:cNvSpPr>
          <p:nvPr/>
        </p:nvSpPr>
        <p:spPr>
          <a:xfrm>
            <a:off x="2971800" y="3886200"/>
            <a:ext cx="33528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Service request sorted by location and given to respective Warranty Coordinator.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rot="-600000" flipH="1">
            <a:off x="4515358" y="4497371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-600000" flipH="1">
            <a:off x="4515358" y="1906572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-600000" flipH="1">
            <a:off x="4515359" y="2744772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-600000" flipH="1">
            <a:off x="4515358" y="3659171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>
            <a:spLocks/>
          </p:cNvSpPr>
          <p:nvPr/>
        </p:nvSpPr>
        <p:spPr>
          <a:xfrm>
            <a:off x="2971800" y="5562600"/>
            <a:ext cx="34290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Kohltech</a:t>
            </a:r>
            <a:r>
              <a:rPr lang="en-US" sz="1400" dirty="0">
                <a:solidFill>
                  <a:schemeClr val="tx1"/>
                </a:solidFill>
              </a:rPr>
              <a:t> Warranty Coordinator informs home owner how request is covered by warranty.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-600000" flipH="1">
            <a:off x="4515359" y="5335572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6FF56A-227D-4881-896B-AC55F91BAC65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5274096-FA89-4D7F-90D7-1D5C387677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>
          <a:xfrm>
            <a:off x="3886200" y="838200"/>
            <a:ext cx="3276600" cy="3810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Call is qualified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2057400" y="1981200"/>
            <a:ext cx="32766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YES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Order part(s) if necessary.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2057400" y="2971800"/>
            <a:ext cx="3276600" cy="6858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Is there an extended lead time?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152400" y="5029200"/>
            <a:ext cx="2667000" cy="9144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Job assigned to Service Technician and an appointment is setup with home owner.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-120000" flipH="1">
            <a:off x="3742816" y="1250946"/>
            <a:ext cx="1828800" cy="54864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152400" y="3962400"/>
            <a:ext cx="2667000" cy="8382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NO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Enter into queue.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14121" y="3657600"/>
            <a:ext cx="495879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/>
          </p:cNvSpPr>
          <p:nvPr/>
        </p:nvSpPr>
        <p:spPr>
          <a:xfrm>
            <a:off x="5867400" y="1981200"/>
            <a:ext cx="3276600" cy="6858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NO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Inform dealer/homeowner the request is not covered under warranty.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-8280000" flipH="1">
            <a:off x="5603066" y="1140502"/>
            <a:ext cx="1828800" cy="82296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-600000" flipH="1">
            <a:off x="3600959" y="2668571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>
            <a:spLocks/>
          </p:cNvSpPr>
          <p:nvPr/>
        </p:nvSpPr>
        <p:spPr>
          <a:xfrm>
            <a:off x="3429000" y="3962400"/>
            <a:ext cx="2667000" cy="8382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YES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Call home owner, inform them they will be contacted in 3-4 weeks with an update.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-600000" flipH="1">
            <a:off x="1467358" y="4802171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590800" y="3657600"/>
            <a:ext cx="570922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048000" y="4876800"/>
            <a:ext cx="1637722" cy="609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F0F10-A321-4C0A-A47A-21A7B20867EC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77388D9-C7C5-48EC-B622-21A627BBE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2743200" y="990600"/>
            <a:ext cx="32766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Service work performed.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-600000" flipH="1">
            <a:off x="4286758" y="1677972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2743200" y="1981200"/>
            <a:ext cx="32766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Service report returned to respective Warranty Coordinator.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-600000" flipH="1">
            <a:off x="4286759" y="2668572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/>
          </p:cNvSpPr>
          <p:nvPr/>
        </p:nvSpPr>
        <p:spPr>
          <a:xfrm>
            <a:off x="2743200" y="2971800"/>
            <a:ext cx="32766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Service Report information entered into warranty database by Warranty Coordinator.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-600000" flipH="1">
            <a:off x="4286759" y="3659172"/>
            <a:ext cx="38100" cy="2286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/>
          </p:cNvSpPr>
          <p:nvPr/>
        </p:nvSpPr>
        <p:spPr>
          <a:xfrm>
            <a:off x="2743200" y="3962400"/>
            <a:ext cx="32766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Is work complete?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5334000" y="5105400"/>
            <a:ext cx="34290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YES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Servman </a:t>
            </a:r>
            <a:r>
              <a:rPr lang="en-US" sz="1400">
                <a:solidFill>
                  <a:schemeClr val="tx1"/>
                </a:solidFill>
              </a:rPr>
              <a:t>is updated.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20000">
            <a:off x="4729242" y="4675375"/>
            <a:ext cx="1562678" cy="304800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/>
          </p:cNvSpPr>
          <p:nvPr/>
        </p:nvSpPr>
        <p:spPr>
          <a:xfrm>
            <a:off x="838200" y="5105400"/>
            <a:ext cx="3276600" cy="609600"/>
          </a:xfrm>
          <a:prstGeom prst="rect">
            <a:avLst/>
          </a:prstGeom>
          <a:noFill/>
          <a:ln w="317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NO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Return to Step 5.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-180000" flipH="1">
            <a:off x="2750314" y="4680877"/>
            <a:ext cx="1256723" cy="304801"/>
          </a:xfrm>
          <a:prstGeom prst="straightConnector1">
            <a:avLst/>
          </a:prstGeom>
          <a:ln w="3175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6263285-ECFB-41DF-A582-9DF24BC672BB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7FEEF00-49A3-45DD-8939-D3ACA5FF57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1"/>
            <a:ext cx="8229600" cy="838200"/>
          </a:xfrm>
        </p:spPr>
        <p:txBody>
          <a:bodyPr/>
          <a:lstStyle/>
          <a:p>
            <a:r>
              <a:rPr lang="en-US" sz="3600" dirty="0"/>
              <a:t>What is under Warranty???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199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This is determined by which window/door was sold, and manufacture date.  Please refer to warranty booklet, or </a:t>
            </a:r>
            <a:r>
              <a:rPr lang="en-US" sz="2800" dirty="0">
                <a:hlinkClick r:id="rId2"/>
              </a:rPr>
              <a:t>www.Kohltech.com</a:t>
            </a:r>
            <a:r>
              <a:rPr lang="en-US" sz="2800" dirty="0"/>
              <a:t>, or call a Warranty Coordinator if you are unsure.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E3577A-4A09-4DA7-8759-516949D53154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9E300C-FD5B-49FF-A2E0-BDDE52B56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1"/>
            <a:ext cx="8229600" cy="838200"/>
          </a:xfrm>
        </p:spPr>
        <p:txBody>
          <a:bodyPr/>
          <a:lstStyle/>
          <a:p>
            <a:r>
              <a:rPr lang="en-US" sz="3600" dirty="0"/>
              <a:t>What is under Warranty???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828800"/>
          <a:ext cx="6324600" cy="1219201"/>
        </p:xfrm>
        <a:graphic>
          <a:graphicData uri="http://schemas.openxmlformats.org/drawingml/2006/table">
            <a:tbl>
              <a:tblPr/>
              <a:tblGrid>
                <a:gridCol w="3312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 1993: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Windows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Kohler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3886200"/>
          <a:ext cx="6629400" cy="1752599"/>
        </p:xfrm>
        <a:graphic>
          <a:graphicData uri="http://schemas.openxmlformats.org/drawingml/2006/table">
            <a:tbl>
              <a:tblPr/>
              <a:tblGrid>
                <a:gridCol w="3353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4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January 1994 to December 1998: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Windows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Kohler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Glass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Hardware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Frame/Sash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yr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9D8BA14-E8AD-4920-9D5C-09F79996DCFE}"/>
              </a:ext>
            </a:extLst>
          </p:cNvPr>
          <p:cNvSpPr/>
          <p:nvPr/>
        </p:nvSpPr>
        <p:spPr>
          <a:xfrm>
            <a:off x="6172200" y="6172200"/>
            <a:ext cx="2743200" cy="685800"/>
          </a:xfrm>
          <a:prstGeom prst="rect">
            <a:avLst/>
          </a:prstGeom>
          <a:solidFill>
            <a:srgbClr val="18171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05781F-A01D-4078-9793-F1732974D1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21729"/>
            <a:ext cx="3098299" cy="5867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2001</TotalTime>
  <Words>1247</Words>
  <Application>Microsoft Office PowerPoint</Application>
  <PresentationFormat>On-screen Show (4:3)</PresentationFormat>
  <Paragraphs>463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Wingdings</vt:lpstr>
      <vt:lpstr>Edge</vt:lpstr>
      <vt:lpstr>Warranty / Service Claims </vt:lpstr>
      <vt:lpstr>Warranty Service</vt:lpstr>
      <vt:lpstr>How to contact our Service Dept:</vt:lpstr>
      <vt:lpstr>Filling out the Warranty Claim Form</vt:lpstr>
      <vt:lpstr>Warranty Service Flow Diagram</vt:lpstr>
      <vt:lpstr>PowerPoint Presentation</vt:lpstr>
      <vt:lpstr>PowerPoint Presentation</vt:lpstr>
      <vt:lpstr>What is under Warranty???</vt:lpstr>
      <vt:lpstr>What is under Warranty???</vt:lpstr>
      <vt:lpstr>What is under Warranty??? </vt:lpstr>
      <vt:lpstr>What is under Warranty??? </vt:lpstr>
      <vt:lpstr>What is under Warranty?</vt:lpstr>
      <vt:lpstr>Current Warranty</vt:lpstr>
      <vt:lpstr>Some things to consider… </vt:lpstr>
      <vt:lpstr>Some things to consider… </vt:lpstr>
      <vt:lpstr>PowerPoint Presentation</vt:lpstr>
    </vt:vector>
  </TitlesOfParts>
  <Company>Kohltech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Kohler</dc:creator>
  <cp:lastModifiedBy>Jeff Barsalou</cp:lastModifiedBy>
  <cp:revision>174</cp:revision>
  <dcterms:created xsi:type="dcterms:W3CDTF">2009-11-09T01:55:09Z</dcterms:created>
  <dcterms:modified xsi:type="dcterms:W3CDTF">2018-01-24T14:00:39Z</dcterms:modified>
</cp:coreProperties>
</file>