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92" r:id="rId2"/>
    <p:sldId id="295" r:id="rId3"/>
    <p:sldId id="293" r:id="rId4"/>
    <p:sldId id="342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21" r:id="rId14"/>
    <p:sldId id="290" r:id="rId15"/>
    <p:sldId id="347" r:id="rId16"/>
    <p:sldId id="336" r:id="rId17"/>
    <p:sldId id="291" r:id="rId18"/>
    <p:sldId id="302" r:id="rId19"/>
    <p:sldId id="304" r:id="rId20"/>
    <p:sldId id="367" r:id="rId21"/>
    <p:sldId id="348" r:id="rId22"/>
    <p:sldId id="327" r:id="rId23"/>
    <p:sldId id="306" r:id="rId24"/>
    <p:sldId id="307" r:id="rId25"/>
    <p:sldId id="326" r:id="rId26"/>
    <p:sldId id="282" r:id="rId27"/>
    <p:sldId id="283" r:id="rId28"/>
    <p:sldId id="349" r:id="rId29"/>
    <p:sldId id="343" r:id="rId30"/>
    <p:sldId id="323" r:id="rId31"/>
    <p:sldId id="356" r:id="rId32"/>
    <p:sldId id="330" r:id="rId33"/>
    <p:sldId id="284" r:id="rId34"/>
    <p:sldId id="358" r:id="rId35"/>
    <p:sldId id="299" r:id="rId36"/>
    <p:sldId id="268" r:id="rId37"/>
    <p:sldId id="341" r:id="rId38"/>
    <p:sldId id="332" r:id="rId39"/>
    <p:sldId id="368" r:id="rId40"/>
    <p:sldId id="285" r:id="rId41"/>
    <p:sldId id="345" r:id="rId42"/>
    <p:sldId id="311" r:id="rId43"/>
    <p:sldId id="333" r:id="rId44"/>
    <p:sldId id="314" r:id="rId45"/>
    <p:sldId id="287" r:id="rId46"/>
    <p:sldId id="289" r:id="rId47"/>
    <p:sldId id="340" r:id="rId48"/>
    <p:sldId id="353" r:id="rId49"/>
    <p:sldId id="315" r:id="rId50"/>
    <p:sldId id="325" r:id="rId51"/>
    <p:sldId id="352" r:id="rId52"/>
    <p:sldId id="275" r:id="rId53"/>
    <p:sldId id="276" r:id="rId54"/>
    <p:sldId id="308" r:id="rId55"/>
    <p:sldId id="355" r:id="rId56"/>
    <p:sldId id="309" r:id="rId57"/>
    <p:sldId id="310" r:id="rId58"/>
    <p:sldId id="297" r:id="rId59"/>
    <p:sldId id="278" r:id="rId60"/>
    <p:sldId id="281" r:id="rId61"/>
    <p:sldId id="279" r:id="rId62"/>
    <p:sldId id="296" r:id="rId63"/>
    <p:sldId id="316" r:id="rId64"/>
    <p:sldId id="317" r:id="rId65"/>
    <p:sldId id="318" r:id="rId66"/>
    <p:sldId id="319" r:id="rId67"/>
    <p:sldId id="30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0AFB4"/>
    <a:srgbClr val="A9A9B3"/>
    <a:srgbClr val="B0B1B5"/>
    <a:srgbClr val="A5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89" autoAdjust="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70683555859921E-2"/>
          <c:y val="0.13899268273284024"/>
          <c:w val="0.9056762605761236"/>
          <c:h val="0.7779666354412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Mil BTU/sq.ft.Yr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Sheet1!$D$5:$H$5</c:f>
              <c:strCache>
                <c:ptCount val="5"/>
                <c:pt idx="0">
                  <c:v>Total US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Sheet1!$D$6:$H$6</c:f>
              <c:numCache>
                <c:formatCode>General</c:formatCode>
                <c:ptCount val="5"/>
                <c:pt idx="0">
                  <c:v>43575</c:v>
                </c:pt>
                <c:pt idx="1">
                  <c:v>51955</c:v>
                </c:pt>
                <c:pt idx="2">
                  <c:v>51400</c:v>
                </c:pt>
                <c:pt idx="3">
                  <c:v>38000</c:v>
                </c:pt>
                <c:pt idx="4">
                  <c:v>33519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9-429F-82E6-41B3709B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102152"/>
        <c:axId val="340102936"/>
      </c:barChart>
      <c:catAx>
        <c:axId val="34010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102936"/>
        <c:crosses val="autoZero"/>
        <c:auto val="1"/>
        <c:lblAlgn val="ctr"/>
        <c:lblOffset val="100"/>
        <c:noMultiLvlLbl val="0"/>
      </c:catAx>
      <c:valAx>
        <c:axId val="34010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10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0.67537</cdr:x>
      <cdr:y>0.34589</cdr:y>
    </cdr:from>
    <cdr:to>
      <cdr:x>0.97815</cdr:x>
      <cdr:y>0.54909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8478" y="1739541"/>
          <a:ext cx="2971653" cy="1021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1800" b="1" dirty="0">
              <a:solidFill>
                <a:srgbClr val="FF0000"/>
              </a:solidFill>
            </a:rPr>
            <a:t>38,040 BTU/</a:t>
          </a:r>
          <a:r>
            <a:rPr lang="en-CA" sz="1800" b="1" dirty="0" err="1">
              <a:solidFill>
                <a:srgbClr val="FF0000"/>
              </a:solidFill>
            </a:rPr>
            <a:t>sq.ft.Yr</a:t>
          </a:r>
          <a:endParaRPr lang="en-CA" sz="1800" b="1" dirty="0">
            <a:solidFill>
              <a:srgbClr val="FF0000"/>
            </a:solidFill>
          </a:endParaRPr>
        </a:p>
        <a:p xmlns:a="http://schemas.openxmlformats.org/drawingml/2006/main">
          <a:pPr algn="ctr"/>
          <a:endParaRPr lang="en-CA" sz="1800" b="1" dirty="0"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en-CA" sz="2000" b="1" dirty="0">
              <a:solidFill>
                <a:srgbClr val="FF0000"/>
              </a:solidFill>
            </a:rPr>
            <a:t>PHIUS</a:t>
          </a:r>
        </a:p>
      </cdr:txBody>
    </cdr:sp>
  </cdr:relSizeAnchor>
  <cdr:relSizeAnchor xmlns:cdr="http://schemas.openxmlformats.org/drawingml/2006/chartDrawing">
    <cdr:from>
      <cdr:x>0.11025</cdr:x>
      <cdr:y>0.42182</cdr:y>
    </cdr:from>
    <cdr:to>
      <cdr:x>0.97112</cdr:x>
      <cdr:y>0.43273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37CA286-2541-483B-85D3-BCC0DC6792CF}"/>
            </a:ext>
          </a:extLst>
        </cdr:cNvPr>
        <cdr:cNvCxnSpPr/>
      </cdr:nvCxnSpPr>
      <cdr:spPr>
        <a:xfrm xmlns:a="http://schemas.openxmlformats.org/drawingml/2006/main" flipV="1">
          <a:off x="1082040" y="2121408"/>
          <a:ext cx="8449056" cy="5486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0.23975</cdr:x>
      <cdr:y>0.02968</cdr:y>
    </cdr:from>
    <cdr:to>
      <cdr:x>0.74845</cdr:x>
      <cdr:y>0.1243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53056" y="146304"/>
          <a:ext cx="4992624" cy="466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  <cdr:relSizeAnchor xmlns:cdr="http://schemas.openxmlformats.org/drawingml/2006/chartDrawing">
    <cdr:from>
      <cdr:x>0.17547</cdr:x>
      <cdr:y>0</cdr:y>
    </cdr:from>
    <cdr:to>
      <cdr:x>0.83975</cdr:x>
      <cdr:y>0.12059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2120" y="0"/>
          <a:ext cx="6519672" cy="59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2400" b="1" dirty="0"/>
            <a:t>US Avg. Home energy Consumption (BTU/</a:t>
          </a:r>
          <a:r>
            <a:rPr lang="en-CA" sz="2400" b="1" dirty="0" err="1"/>
            <a:t>sq.ft.Yr</a:t>
          </a:r>
          <a:r>
            <a:rPr lang="en-CA" sz="2400" b="1" dirty="0"/>
            <a:t>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C50B-D56F-4821-939F-54D90E01A438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A865F-374E-4ADB-B29A-3DABA03AF65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73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E1AF8-4167-4E27-8047-1F8287CE3D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2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Solid states shown – windows are chambered</a:t>
            </a:r>
          </a:p>
          <a:p>
            <a:r>
              <a:rPr lang="en-CA" dirty="0"/>
              <a:t>In chambered windows – vinyl has better has conductivity than Fiberglass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049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Solid states shown – windows are chambered</a:t>
            </a:r>
          </a:p>
          <a:p>
            <a:r>
              <a:rPr lang="en-CA" dirty="0"/>
              <a:t>In chambered windows – vinyl has better has conductivity than Fiberglass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30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Convection – wind up against the glass causing heat loss/gain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71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Glaze  -Mid-to-High 30s STC Rating</a:t>
            </a:r>
          </a:p>
          <a:p>
            <a:r>
              <a:rPr lang="en-US" dirty="0"/>
              <a:t>Laminating and glass thickness has effects on STC rating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11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Integral J-Trim Cross Section – can be cut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27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41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E1AF8-4167-4E27-8047-1F8287CE3D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E1AF8-4167-4E27-8047-1F8287CE3D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E1AF8-4167-4E27-8047-1F8287CE3D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E1AF8-4167-4E27-8047-1F8287CE3D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E1AF8-4167-4E27-8047-1F8287CE3D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Anchor pins and snubbers should be adjustable to shift as building shifts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82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Condensation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865F-374E-4ADB-B29A-3DABA03AF65C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41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E1AF8-4167-4E27-8047-1F8287CE3D9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roxima Nova Extrabold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Proxima Nova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85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71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56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61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847"/>
            <a:ext cx="10515600" cy="410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09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57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33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4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29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62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69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55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2EAA74-291A-4273-8450-6E93395B83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891E-C26B-489D-A2F0-72DACF599B3C}" type="datetimeFigureOut">
              <a:rPr lang="en-CA" smtClean="0"/>
              <a:pPr/>
              <a:t>2022-01-21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B8CB-2632-406E-B092-A0CF58B864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6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Medium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Light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Light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Light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Light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Light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us.org/PHIUS+2018/PHIUS+%20Certification%20Guidebook%20v2.0_final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>
            <a:normAutofit/>
          </a:bodyPr>
          <a:lstStyle/>
          <a:p>
            <a:r>
              <a:rPr lang="en-CA" b="1" dirty="0"/>
              <a:t>EVOLUTION OF VINYL </a:t>
            </a:r>
            <a:br>
              <a:rPr lang="en-CA" b="1" dirty="0"/>
            </a:br>
            <a:r>
              <a:rPr lang="en-CA" b="1" dirty="0"/>
              <a:t>WINDOW EFFICIENCY </a:t>
            </a:r>
            <a:endParaRPr lang="en-C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2767C-DB4D-47D8-B9F9-524B9EFF4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Passive House and </a:t>
            </a:r>
            <a:br>
              <a:rPr lang="en-CA" sz="5400" dirty="0"/>
            </a:br>
            <a:r>
              <a:rPr lang="en-CA" sz="5400" dirty="0"/>
              <a:t>Net Zero Progress</a:t>
            </a:r>
          </a:p>
        </p:txBody>
      </p:sp>
    </p:spTree>
    <p:extLst>
      <p:ext uri="{BB962C8B-B14F-4D97-AF65-F5344CB8AC3E}">
        <p14:creationId xmlns:p14="http://schemas.microsoft.com/office/powerpoint/2010/main" val="269196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21" y="900645"/>
            <a:ext cx="3147273" cy="5007095"/>
          </a:xfrm>
        </p:spPr>
        <p:txBody>
          <a:bodyPr>
            <a:normAutofit/>
          </a:bodyPr>
          <a:lstStyle/>
          <a:p>
            <a:r>
              <a:rPr lang="en-US" dirty="0"/>
              <a:t>Advances in the vinyl composition and manufacturing process have made a window that is:</a:t>
            </a:r>
          </a:p>
          <a:p>
            <a:pPr lvl="1"/>
            <a:r>
              <a:rPr lang="en-US" dirty="0"/>
              <a:t>Virtually maintenance free</a:t>
            </a:r>
          </a:p>
          <a:p>
            <a:pPr lvl="1"/>
            <a:r>
              <a:rPr lang="en-US" dirty="0"/>
              <a:t>Uniform and consistent product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365" y="774064"/>
            <a:ext cx="7363731" cy="49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02EF52-B40F-4865-A17C-EA979167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886" y="801701"/>
            <a:ext cx="3805697" cy="4912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35DCD-6974-4F42-B7D0-5022AB23A5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0465" y="801700"/>
            <a:ext cx="3805699" cy="49128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799" y="1143490"/>
            <a:ext cx="24670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" panose="02000506030000020004" pitchFamily="50" charset="0"/>
              </a:rPr>
              <a:t>The introduction of welded corners improved the structural integrity compared to the standard mechanically-fastened joints.</a:t>
            </a:r>
            <a:endParaRPr lang="en-CA" sz="2200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2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56" y="774064"/>
            <a:ext cx="10515600" cy="5097818"/>
          </a:xfrm>
        </p:spPr>
        <p:txBody>
          <a:bodyPr>
            <a:normAutofit/>
          </a:bodyPr>
          <a:lstStyle/>
          <a:p>
            <a:r>
              <a:rPr lang="en-US" dirty="0"/>
              <a:t>It has also resulted in the creation of a long lasting product where companies are offering up to 30 years to lifetime warranties.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244B3-48CE-422E-8EAC-9697D001E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56" y="1960336"/>
            <a:ext cx="10431180" cy="32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56" y="850265"/>
            <a:ext cx="6762981" cy="4426410"/>
          </a:xfrm>
        </p:spPr>
        <p:txBody>
          <a:bodyPr>
            <a:normAutofit/>
          </a:bodyPr>
          <a:lstStyle/>
          <a:p>
            <a:r>
              <a:rPr lang="en-US" dirty="0"/>
              <a:t>AAMA (American Architectural Manufacturers Association) launched the window-certification program in 1985. 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It has been embraced by most North American vinyl window manufacturers and endorsed by the International Residential Code which now requires vinyl windows to be certified.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51662-9F47-4C6A-AFE6-3BDE8738D6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107" y="1099352"/>
            <a:ext cx="1585686" cy="1490284"/>
          </a:xfrm>
          <a:prstGeom prst="rect">
            <a:avLst/>
          </a:prstGeom>
        </p:spPr>
      </p:pic>
      <p:pic>
        <p:nvPicPr>
          <p:cNvPr id="2052" name="Picture 4" descr="Certified Gold Certificate Icon Royalty Free Cliparts, Vectors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539" y="4325176"/>
            <a:ext cx="1682559" cy="16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nyl Casement &amp; Awning Windows | Prime Window System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3098" y="3042031"/>
            <a:ext cx="2965704" cy="29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0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64" y="941704"/>
            <a:ext cx="10515600" cy="504151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2020 AAMA and IGMA (International Glass Manufacturing Alliance) merged into one organization; the FGIA (Fenestration &amp; Glazing Industry Alliance).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51662-9F47-4C6A-AFE6-3BDE8738D6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535" y="1543045"/>
            <a:ext cx="1671832" cy="1571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513C0-228D-40A5-AF79-964627A5D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37" y="1944896"/>
            <a:ext cx="3433763" cy="767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F000FE-6EFA-4B14-BE15-2D59F4DDD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217" y="1839848"/>
            <a:ext cx="28575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682" y="1057275"/>
            <a:ext cx="10461117" cy="4953000"/>
          </a:xfrm>
          <a:custGeom>
            <a:avLst/>
            <a:gdLst>
              <a:gd name="connsiteX0" fmla="*/ 0 w 10461117"/>
              <a:gd name="connsiteY0" fmla="*/ 0 h 5018902"/>
              <a:gd name="connsiteX1" fmla="*/ 2509451 w 10461117"/>
              <a:gd name="connsiteY1" fmla="*/ 0 h 5018902"/>
              <a:gd name="connsiteX2" fmla="*/ 2509451 w 10461117"/>
              <a:gd name="connsiteY2" fmla="*/ 0 h 5018902"/>
              <a:gd name="connsiteX3" fmla="*/ 10461117 w 10461117"/>
              <a:gd name="connsiteY3" fmla="*/ 0 h 5018902"/>
              <a:gd name="connsiteX4" fmla="*/ 10461117 w 10461117"/>
              <a:gd name="connsiteY4" fmla="*/ 5018902 h 5018902"/>
              <a:gd name="connsiteX5" fmla="*/ 0 w 10461117"/>
              <a:gd name="connsiteY5" fmla="*/ 5018902 h 5018902"/>
              <a:gd name="connsiteX6" fmla="*/ 0 w 10461117"/>
              <a:gd name="connsiteY6" fmla="*/ 0 h 5018902"/>
              <a:gd name="connsiteX0" fmla="*/ 0 w 10461117"/>
              <a:gd name="connsiteY0" fmla="*/ 0 h 5018902"/>
              <a:gd name="connsiteX1" fmla="*/ 2509451 w 10461117"/>
              <a:gd name="connsiteY1" fmla="*/ 0 h 5018902"/>
              <a:gd name="connsiteX2" fmla="*/ 2509451 w 10461117"/>
              <a:gd name="connsiteY2" fmla="*/ 0 h 5018902"/>
              <a:gd name="connsiteX3" fmla="*/ 10461117 w 10461117"/>
              <a:gd name="connsiteY3" fmla="*/ 0 h 5018902"/>
              <a:gd name="connsiteX4" fmla="*/ 10461117 w 10461117"/>
              <a:gd name="connsiteY4" fmla="*/ 5018902 h 5018902"/>
              <a:gd name="connsiteX5" fmla="*/ 4441318 w 10461117"/>
              <a:gd name="connsiteY5" fmla="*/ 5009377 h 5018902"/>
              <a:gd name="connsiteX6" fmla="*/ 0 w 10461117"/>
              <a:gd name="connsiteY6" fmla="*/ 5018902 h 5018902"/>
              <a:gd name="connsiteX7" fmla="*/ 0 w 10461117"/>
              <a:gd name="connsiteY7" fmla="*/ 0 h 5018902"/>
              <a:gd name="connsiteX0" fmla="*/ 0 w 10461117"/>
              <a:gd name="connsiteY0" fmla="*/ 0 h 5018902"/>
              <a:gd name="connsiteX1" fmla="*/ 2509451 w 10461117"/>
              <a:gd name="connsiteY1" fmla="*/ 0 h 5018902"/>
              <a:gd name="connsiteX2" fmla="*/ 2509451 w 10461117"/>
              <a:gd name="connsiteY2" fmla="*/ 0 h 5018902"/>
              <a:gd name="connsiteX3" fmla="*/ 10461117 w 10461117"/>
              <a:gd name="connsiteY3" fmla="*/ 0 h 5018902"/>
              <a:gd name="connsiteX4" fmla="*/ 10461117 w 10461117"/>
              <a:gd name="connsiteY4" fmla="*/ 5018902 h 5018902"/>
              <a:gd name="connsiteX5" fmla="*/ 7108318 w 10461117"/>
              <a:gd name="connsiteY5" fmla="*/ 5018902 h 5018902"/>
              <a:gd name="connsiteX6" fmla="*/ 4441318 w 10461117"/>
              <a:gd name="connsiteY6" fmla="*/ 5009377 h 5018902"/>
              <a:gd name="connsiteX7" fmla="*/ 0 w 10461117"/>
              <a:gd name="connsiteY7" fmla="*/ 5018902 h 5018902"/>
              <a:gd name="connsiteX8" fmla="*/ 0 w 10461117"/>
              <a:gd name="connsiteY8" fmla="*/ 0 h 5018902"/>
              <a:gd name="connsiteX0" fmla="*/ 0 w 10461117"/>
              <a:gd name="connsiteY0" fmla="*/ 0 h 5018902"/>
              <a:gd name="connsiteX1" fmla="*/ 2509451 w 10461117"/>
              <a:gd name="connsiteY1" fmla="*/ 0 h 5018902"/>
              <a:gd name="connsiteX2" fmla="*/ 2509451 w 10461117"/>
              <a:gd name="connsiteY2" fmla="*/ 0 h 5018902"/>
              <a:gd name="connsiteX3" fmla="*/ 10461117 w 10461117"/>
              <a:gd name="connsiteY3" fmla="*/ 0 h 5018902"/>
              <a:gd name="connsiteX4" fmla="*/ 10461117 w 10461117"/>
              <a:gd name="connsiteY4" fmla="*/ 5018902 h 5018902"/>
              <a:gd name="connsiteX5" fmla="*/ 4431793 w 10461117"/>
              <a:gd name="connsiteY5" fmla="*/ 1637527 h 5018902"/>
              <a:gd name="connsiteX6" fmla="*/ 4441318 w 10461117"/>
              <a:gd name="connsiteY6" fmla="*/ 5009377 h 5018902"/>
              <a:gd name="connsiteX7" fmla="*/ 0 w 10461117"/>
              <a:gd name="connsiteY7" fmla="*/ 5018902 h 5018902"/>
              <a:gd name="connsiteX8" fmla="*/ 0 w 10461117"/>
              <a:gd name="connsiteY8" fmla="*/ 0 h 5018902"/>
              <a:gd name="connsiteX0" fmla="*/ 0 w 10461117"/>
              <a:gd name="connsiteY0" fmla="*/ 0 h 5018902"/>
              <a:gd name="connsiteX1" fmla="*/ 2509451 w 10461117"/>
              <a:gd name="connsiteY1" fmla="*/ 0 h 5018902"/>
              <a:gd name="connsiteX2" fmla="*/ 2509451 w 10461117"/>
              <a:gd name="connsiteY2" fmla="*/ 0 h 5018902"/>
              <a:gd name="connsiteX3" fmla="*/ 10461117 w 10461117"/>
              <a:gd name="connsiteY3" fmla="*/ 0 h 5018902"/>
              <a:gd name="connsiteX4" fmla="*/ 10442067 w 10461117"/>
              <a:gd name="connsiteY4" fmla="*/ 1599427 h 5018902"/>
              <a:gd name="connsiteX5" fmla="*/ 4431793 w 10461117"/>
              <a:gd name="connsiteY5" fmla="*/ 1637527 h 5018902"/>
              <a:gd name="connsiteX6" fmla="*/ 4441318 w 10461117"/>
              <a:gd name="connsiteY6" fmla="*/ 5009377 h 5018902"/>
              <a:gd name="connsiteX7" fmla="*/ 0 w 10461117"/>
              <a:gd name="connsiteY7" fmla="*/ 5018902 h 5018902"/>
              <a:gd name="connsiteX8" fmla="*/ 0 w 10461117"/>
              <a:gd name="connsiteY8" fmla="*/ 0 h 50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1117" h="5018902">
                <a:moveTo>
                  <a:pt x="0" y="0"/>
                </a:moveTo>
                <a:lnTo>
                  <a:pt x="2509451" y="0"/>
                </a:lnTo>
                <a:lnTo>
                  <a:pt x="2509451" y="0"/>
                </a:lnTo>
                <a:lnTo>
                  <a:pt x="10461117" y="0"/>
                </a:lnTo>
                <a:lnTo>
                  <a:pt x="10442067" y="1599427"/>
                </a:lnTo>
                <a:lnTo>
                  <a:pt x="4431793" y="1637527"/>
                </a:lnTo>
                <a:lnTo>
                  <a:pt x="4441318" y="5009377"/>
                </a:lnTo>
                <a:lnTo>
                  <a:pt x="0" y="50189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 dirty="0"/>
              <a:t>To obtain AAMA certification a vinyl window must pass the following criteria: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Impact resistance, dimensional stability, heat resistance, weight tolerance and colorfastness.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503DE9-BCEB-49EA-9D4A-50617E0AF8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965" y="2940424"/>
            <a:ext cx="5560834" cy="31326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C8E92A-FAD4-4FF2-AFB5-584C136DAB4C}"/>
              </a:ext>
            </a:extLst>
          </p:cNvPr>
          <p:cNvSpPr/>
          <p:nvPr/>
        </p:nvSpPr>
        <p:spPr>
          <a:xfrm>
            <a:off x="892682" y="3062573"/>
            <a:ext cx="4264534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Proxima Nova Light" panose="02000506030000020004" pitchFamily="50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ight" panose="02000506030000020004" pitchFamily="50" charset="0"/>
              </a:rPr>
              <a:t>Must also survive outdoor weathering tests for up to 2 years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2400" dirty="0">
              <a:latin typeface="Proxima Nova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3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5C8E92A-FAD4-4FF2-AFB5-584C136DAB4C}"/>
              </a:ext>
            </a:extLst>
          </p:cNvPr>
          <p:cNvSpPr/>
          <p:nvPr/>
        </p:nvSpPr>
        <p:spPr>
          <a:xfrm>
            <a:off x="531757" y="1311492"/>
            <a:ext cx="3912228" cy="364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Light" panose="02000506030000020004" pitchFamily="50" charset="0"/>
              </a:rPr>
              <a:t>Assembled windows are also tested for structural performance under wind loading, air leakage, water penetration and forced entry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2800" dirty="0">
              <a:latin typeface="Proxima Nova Light" panose="02000506030000020004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BD527-48A9-41F4-9B9B-C5B7F992E1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0" y="1719072"/>
            <a:ext cx="5492812" cy="41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1" y="1322490"/>
            <a:ext cx="5489448" cy="26800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evolution of the materials and process also allowed for the creation of more energy efficient windows.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Much lower conductivity compared to aluminum.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DF4C56-3512-4971-A991-C5D0D72EEB67}"/>
              </a:ext>
            </a:extLst>
          </p:cNvPr>
          <p:cNvGrpSpPr/>
          <p:nvPr/>
        </p:nvGrpSpPr>
        <p:grpSpPr>
          <a:xfrm>
            <a:off x="7470648" y="685801"/>
            <a:ext cx="3538728" cy="5367528"/>
            <a:chOff x="8640660" y="1308683"/>
            <a:chExt cx="2181138" cy="32129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22625A-AD70-480A-9058-B3A5A8C0A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60" y="1308683"/>
              <a:ext cx="2181138" cy="321298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1E1C4E-D8E6-4D47-8B59-7A86BCDE73A4}"/>
                </a:ext>
              </a:extLst>
            </p:cNvPr>
            <p:cNvSpPr/>
            <p:nvPr/>
          </p:nvSpPr>
          <p:spPr>
            <a:xfrm>
              <a:off x="9831897" y="2105637"/>
              <a:ext cx="813732" cy="864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9616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352" y="727710"/>
            <a:ext cx="10515600" cy="44525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dirty="0"/>
              <a:t>Evolution of the sealed glazing units vs a single pane unit was a significant improvement for energy efficiency.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AA6C8-7048-403B-90B8-E064D2A23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992" y="2377440"/>
            <a:ext cx="9863328" cy="35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819150"/>
            <a:ext cx="10515600" cy="445255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Chambered frame and sash extrusions adding strategic insulated compartments.</a:t>
            </a:r>
          </a:p>
          <a:p>
            <a:pPr marL="914400" lvl="2" indent="0">
              <a:buNone/>
            </a:pPr>
            <a:endParaRPr lang="en-US" b="1" i="1" dirty="0"/>
          </a:p>
          <a:p>
            <a:pPr marL="914400" lvl="2" indent="0">
              <a:buNone/>
            </a:pPr>
            <a:r>
              <a:rPr lang="en-US" b="1" i="1" dirty="0"/>
              <a:t>Air acts as an insulator and is beneficial for thermal properties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D76FA-245A-4F5B-A1CA-5A9642C40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96" y="2833037"/>
            <a:ext cx="4216964" cy="2839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0068F-4C71-4E82-AA70-6F711721D529}"/>
              </a:ext>
            </a:extLst>
          </p:cNvPr>
          <p:cNvSpPr txBox="1"/>
          <p:nvPr/>
        </p:nvSpPr>
        <p:spPr>
          <a:xfrm>
            <a:off x="1509259" y="5583674"/>
            <a:ext cx="278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Vinyl Window Cross Section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6FB60-5EDD-4B1E-961F-BE11D6880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861" y="2928455"/>
            <a:ext cx="1551839" cy="2649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4D29F8-8835-4037-99A0-7BC3A81B4FEF}"/>
              </a:ext>
            </a:extLst>
          </p:cNvPr>
          <p:cNvSpPr txBox="1"/>
          <p:nvPr/>
        </p:nvSpPr>
        <p:spPr>
          <a:xfrm>
            <a:off x="6809656" y="5577506"/>
            <a:ext cx="28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 Window Cross Section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20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9A7D-8CDE-4CFC-87AB-D25EBB2A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Understand the Evolution of the uPVC Vinyl Window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Explore Sustainable Window Solutions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Discover Highly Efficient Vinyl Windows to Present Day Design Demands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129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4D15E9-4921-44D7-8876-FD3EA291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637563"/>
            <a:ext cx="6715125" cy="1048105"/>
          </a:xfrm>
        </p:spPr>
        <p:txBody>
          <a:bodyPr>
            <a:normAutofit/>
          </a:bodyPr>
          <a:lstStyle/>
          <a:p>
            <a:r>
              <a:rPr lang="en-US" sz="3600" dirty="0"/>
              <a:t>Sustainable Window Solutions</a:t>
            </a:r>
            <a:endParaRPr lang="en-CA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54DCA4-2AFC-47C5-BB6E-AA5A2008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9" y="1676331"/>
            <a:ext cx="6483039" cy="4344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What is uPVC?</a:t>
            </a:r>
          </a:p>
          <a:p>
            <a:pPr marL="0" indent="0">
              <a:buNone/>
            </a:pPr>
            <a:endParaRPr lang="en-US" dirty="0"/>
          </a:p>
          <a:p>
            <a:pPr>
              <a:buSzPct val="100000"/>
            </a:pPr>
            <a:r>
              <a:rPr lang="en-CA" dirty="0"/>
              <a:t>“</a:t>
            </a:r>
            <a:r>
              <a:rPr lang="en-CA" b="1" dirty="0"/>
              <a:t>u</a:t>
            </a:r>
            <a:r>
              <a:rPr lang="en-CA" dirty="0"/>
              <a:t>” means “unplasticized” – plasticizers made windows unstable.</a:t>
            </a:r>
          </a:p>
          <a:p>
            <a:pPr marL="0" indent="0">
              <a:buSzPct val="100000"/>
              <a:buNone/>
            </a:pPr>
            <a:endParaRPr lang="en-CA" dirty="0"/>
          </a:p>
          <a:p>
            <a:pPr>
              <a:buSzPct val="100000"/>
            </a:pPr>
            <a:r>
              <a:rPr lang="en-CA" b="1" dirty="0"/>
              <a:t>PVC</a:t>
            </a:r>
            <a:r>
              <a:rPr lang="en-CA" dirty="0"/>
              <a:t> (polyvinyl chloride) is a plastic material produced by combining salt and oil derivatives.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4E544-0194-421B-A0EA-675DD2E810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173" y="1342239"/>
            <a:ext cx="3718205" cy="44320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88A6B9-B057-4801-8A3C-38F1776FE28E}"/>
              </a:ext>
            </a:extLst>
          </p:cNvPr>
          <p:cNvSpPr/>
          <p:nvPr/>
        </p:nvSpPr>
        <p:spPr>
          <a:xfrm>
            <a:off x="9463608" y="5746435"/>
            <a:ext cx="1734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i="1" dirty="0"/>
              <a:t>essentialchemicalindustry.org</a:t>
            </a:r>
          </a:p>
        </p:txBody>
      </p:sp>
    </p:spTree>
    <p:extLst>
      <p:ext uri="{BB962C8B-B14F-4D97-AF65-F5344CB8AC3E}">
        <p14:creationId xmlns:p14="http://schemas.microsoft.com/office/powerpoint/2010/main" val="144645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54DCA4-2AFC-47C5-BB6E-AA5A2008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09" y="1457276"/>
            <a:ext cx="4532577" cy="439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Green Credentials of PVC</a:t>
            </a:r>
          </a:p>
          <a:p>
            <a:pPr marL="0" indent="0">
              <a:buNone/>
            </a:pPr>
            <a:endParaRPr lang="en-US" dirty="0"/>
          </a:p>
          <a:p>
            <a:pPr>
              <a:buSzPct val="100000"/>
            </a:pPr>
            <a:r>
              <a:rPr lang="en-US" sz="2400" dirty="0"/>
              <a:t>PVC is made of plentiful natural resources (salt and ethylene) </a:t>
            </a:r>
            <a:r>
              <a:rPr lang="en-US" sz="2400" dirty="0">
                <a:cs typeface="Arial" charset="0"/>
              </a:rPr>
              <a:t>→ Low stress on environment and energy sources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C145D-3F0A-4B6C-B734-AC016EC616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88999" y="975333"/>
            <a:ext cx="4167871" cy="59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54DCA4-2AFC-47C5-BB6E-AA5A2008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" y="1504217"/>
            <a:ext cx="4640567" cy="384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Green Credentials of PVC</a:t>
            </a:r>
          </a:p>
          <a:p>
            <a:pPr>
              <a:buSzPct val="100000"/>
            </a:pPr>
            <a:endParaRPr lang="en-US" sz="2400" dirty="0"/>
          </a:p>
          <a:p>
            <a:pPr>
              <a:buSzPct val="100000"/>
            </a:pPr>
            <a:r>
              <a:rPr lang="en-US" dirty="0"/>
              <a:t>Un-plasticized (uPVC) </a:t>
            </a:r>
            <a:r>
              <a:rPr lang="en-US" dirty="0">
                <a:cs typeface="Arial" charset="0"/>
              </a:rPr>
              <a:t>→ minimal gas emissions → e</a:t>
            </a:r>
            <a:r>
              <a:rPr lang="en-US" dirty="0"/>
              <a:t>nvironmentally safe    </a:t>
            </a:r>
            <a:r>
              <a:rPr lang="en-US" sz="1800" i="1" dirty="0"/>
              <a:t>(Alliance for Sustainable Building Products, </a:t>
            </a:r>
            <a:r>
              <a:rPr lang="en-US" sz="1800" dirty="0"/>
              <a:t>uPVC Windows through the life cycle.</a:t>
            </a:r>
            <a:r>
              <a:rPr lang="en-US" sz="1800" i="1" dirty="0"/>
              <a:t>)</a:t>
            </a:r>
          </a:p>
          <a:p>
            <a:pPr marL="0" indent="0">
              <a:buSzPct val="100000"/>
              <a:buNone/>
            </a:pPr>
            <a:endParaRPr lang="en-US" sz="1800" i="1" dirty="0"/>
          </a:p>
          <a:p>
            <a:pPr>
              <a:buSzPct val="100000"/>
            </a:pPr>
            <a:r>
              <a:rPr lang="en-US" dirty="0">
                <a:cs typeface="Arial" charset="0"/>
              </a:rPr>
              <a:t>uPVC is recyclable</a:t>
            </a:r>
            <a:endParaRPr lang="en-US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182CF-CBD3-4517-A78C-1912103FF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721" y="1504217"/>
            <a:ext cx="5402511" cy="38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54DCA4-2AFC-47C5-BB6E-AA5A2008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4852"/>
            <a:ext cx="5544313" cy="4385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Green Credentials of PVC</a:t>
            </a:r>
          </a:p>
          <a:p>
            <a:pPr marL="0" indent="0">
              <a:buNone/>
            </a:pPr>
            <a:endParaRPr lang="en-US" dirty="0"/>
          </a:p>
          <a:p>
            <a:pPr>
              <a:buSzPct val="65000"/>
            </a:pPr>
            <a:r>
              <a:rPr lang="en-US" sz="2400" dirty="0">
                <a:cs typeface="Arial" charset="0"/>
              </a:rPr>
              <a:t>uPVC is difficult to ignite and is self extinguishing</a:t>
            </a:r>
          </a:p>
          <a:p>
            <a:pPr marL="0" indent="0">
              <a:buSzPct val="65000"/>
              <a:buNone/>
            </a:pPr>
            <a:endParaRPr lang="en-US" sz="2400" dirty="0">
              <a:cs typeface="Arial" charset="0"/>
            </a:endParaRPr>
          </a:p>
          <a:p>
            <a:pPr>
              <a:buSzPct val="65000"/>
            </a:pPr>
            <a:r>
              <a:rPr lang="en-US" sz="2400" dirty="0"/>
              <a:t>Proven resistance to UV degradation </a:t>
            </a:r>
            <a:r>
              <a:rPr lang="en-US" sz="2400" dirty="0">
                <a:cs typeface="Arial" charset="0"/>
              </a:rPr>
              <a:t>→ maintains structural integrity → extended service life → less waste → low stress on environment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4F35D-3193-4B19-AA68-DB3433FD2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359" y="1440535"/>
            <a:ext cx="4933442" cy="39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4D15E9-4921-44D7-8876-FD3EA291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137"/>
            <a:ext cx="67151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Performance Testing</a:t>
            </a:r>
            <a:endParaRPr lang="en-CA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54DCA4-2AFC-47C5-BB6E-AA5A2008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175"/>
            <a:ext cx="6038851" cy="4395788"/>
          </a:xfrm>
        </p:spPr>
        <p:txBody>
          <a:bodyPr>
            <a:normAutofit/>
          </a:bodyPr>
          <a:lstStyle/>
          <a:p>
            <a:r>
              <a:rPr lang="en-US" sz="2400" dirty="0"/>
              <a:t>uPVC windows have certified ratings available up to CW-PG100 for operating windows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The ability to use different mullion reinforcements </a:t>
            </a:r>
            <a:r>
              <a:rPr lang="en-US" sz="2400" dirty="0">
                <a:cs typeface="Arial" charset="0"/>
              </a:rPr>
              <a:t>→ </a:t>
            </a:r>
            <a:r>
              <a:rPr lang="en-US" sz="2400" dirty="0"/>
              <a:t>scale performance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Note: new NAFS (North American Fenestration Standard) use the all encompassing PG – performance grade vs the DP – design pressure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10" descr="P1020263.JPG">
            <a:extLst>
              <a:ext uri="{FF2B5EF4-FFF2-40B4-BE49-F238E27FC236}">
                <a16:creationId xmlns:a16="http://schemas.microsoft.com/office/drawing/2014/main" id="{40C961CD-1FDE-4969-9CDC-031407058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325" y="680318"/>
            <a:ext cx="4181475" cy="5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569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54DCA4-2AFC-47C5-BB6E-AA5A2008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5375"/>
            <a:ext cx="6038851" cy="4395788"/>
          </a:xfr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Proxima Nova" panose="02000506030000020004" pitchFamily="50" charset="0"/>
              </a:rPr>
              <a:t>uPVC Windows are typically factory assembled and glazed with full time permanent trained employees </a:t>
            </a:r>
            <a:r>
              <a:rPr lang="en-US" sz="2400" dirty="0">
                <a:latin typeface="Proxima Nova" panose="02000506030000020004" pitchFamily="50" charset="0"/>
                <a:cs typeface="Arial" charset="0"/>
              </a:rPr>
              <a:t>→ Better quality</a:t>
            </a:r>
          </a:p>
          <a:p>
            <a:pPr marL="0" indent="0">
              <a:buNone/>
            </a:pPr>
            <a:endParaRPr lang="en-US" sz="2400" dirty="0">
              <a:latin typeface="Proxima Nova" panose="02000506030000020004" pitchFamily="50" charset="0"/>
            </a:endParaRPr>
          </a:p>
          <a:p>
            <a:r>
              <a:rPr lang="en-US" sz="2400" dirty="0">
                <a:latin typeface="Proxima Nova" panose="02000506030000020004" pitchFamily="50" charset="0"/>
              </a:rPr>
              <a:t>Fusion welded corners instead of mechanical joints </a:t>
            </a:r>
            <a:r>
              <a:rPr lang="en-US" sz="2400" dirty="0">
                <a:latin typeface="Proxima Nova" panose="02000506030000020004" pitchFamily="50" charset="0"/>
                <a:cs typeface="Arial" charset="0"/>
              </a:rPr>
              <a:t>→</a:t>
            </a:r>
            <a:r>
              <a:rPr lang="en-US" sz="2400" dirty="0">
                <a:latin typeface="Proxima Nova" panose="02000506030000020004" pitchFamily="50" charset="0"/>
              </a:rPr>
              <a:t> Better weatherability</a:t>
            </a:r>
          </a:p>
          <a:p>
            <a:endParaRPr lang="en-US" sz="2400" dirty="0">
              <a:latin typeface="Proxima Nova" panose="02000506030000020004" pitchFamily="50" charset="0"/>
            </a:endParaRPr>
          </a:p>
          <a:p>
            <a:r>
              <a:rPr lang="en-US" sz="2400" dirty="0">
                <a:latin typeface="Proxima Nova" panose="02000506030000020004" pitchFamily="50" charset="0"/>
              </a:rPr>
              <a:t>uPVC profile </a:t>
            </a:r>
            <a:r>
              <a:rPr lang="en-US" sz="2400" dirty="0">
                <a:latin typeface="Proxima Nova" panose="02000506030000020004" pitchFamily="50" charset="0"/>
                <a:cs typeface="Arial" charset="0"/>
              </a:rPr>
              <a:t>→</a:t>
            </a:r>
            <a:r>
              <a:rPr lang="en-US" sz="2400" dirty="0">
                <a:latin typeface="Proxima Nova" panose="02000506030000020004" pitchFamily="50" charset="0"/>
              </a:rPr>
              <a:t> Better at adapting to house movements over time</a:t>
            </a:r>
          </a:p>
          <a:p>
            <a:pPr marL="0" indent="0">
              <a:buNone/>
            </a:pPr>
            <a:endParaRPr lang="en-US" sz="2400" dirty="0">
              <a:latin typeface="Proxima Nova" panose="02000506030000020004" pitchFamily="50" charset="0"/>
            </a:endParaRPr>
          </a:p>
          <a:p>
            <a:r>
              <a:rPr lang="en-US" sz="2400" dirty="0">
                <a:latin typeface="Proxima Nova" panose="02000506030000020004" pitchFamily="50" charset="0"/>
              </a:rPr>
              <a:t>Many forward thinking manufacturers do have their own in-house testing equipment </a:t>
            </a:r>
            <a:r>
              <a:rPr lang="en-US" sz="2400" dirty="0">
                <a:latin typeface="Proxima Nova" panose="02000506030000020004" pitchFamily="50" charset="0"/>
                <a:cs typeface="Arial" charset="0"/>
              </a:rPr>
              <a:t>→ Better reliability</a:t>
            </a:r>
            <a:endParaRPr lang="en-US" sz="2400" dirty="0">
              <a:latin typeface="Proxima Nova" panose="02000506030000020004" pitchFamily="50" charset="0"/>
            </a:endParaRPr>
          </a:p>
        </p:txBody>
      </p:sp>
      <p:pic>
        <p:nvPicPr>
          <p:cNvPr id="5" name="Picture 10" descr="P1020263.JPG">
            <a:extLst>
              <a:ext uri="{FF2B5EF4-FFF2-40B4-BE49-F238E27FC236}">
                <a16:creationId xmlns:a16="http://schemas.microsoft.com/office/drawing/2014/main" id="{40C961CD-1FDE-4969-9CDC-031407058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325" y="680318"/>
            <a:ext cx="4181475" cy="53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3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006531"/>
          </a:xfrm>
        </p:spPr>
        <p:txBody>
          <a:bodyPr>
            <a:normAutofit/>
          </a:bodyPr>
          <a:lstStyle/>
          <a:p>
            <a:r>
              <a:rPr lang="en-US" sz="3200" b="1" dirty="0"/>
              <a:t>Windows</a:t>
            </a:r>
            <a:r>
              <a:rPr lang="en-US" sz="3200" dirty="0"/>
              <a:t> are efficient with respects to;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Air tightness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Limiting Radiant heat loss/gain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Limiting Convection heat loss/gain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64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56" y="1037575"/>
            <a:ext cx="10515600" cy="4106116"/>
          </a:xfrm>
        </p:spPr>
        <p:txBody>
          <a:bodyPr>
            <a:normAutofit/>
          </a:bodyPr>
          <a:lstStyle/>
          <a:p>
            <a:r>
              <a:rPr lang="en-US" sz="3600" dirty="0"/>
              <a:t>Window are efficient by being;</a:t>
            </a:r>
          </a:p>
          <a:p>
            <a:pPr lvl="1"/>
            <a:r>
              <a:rPr lang="en-US" sz="3200" dirty="0"/>
              <a:t>Air tight</a:t>
            </a:r>
          </a:p>
          <a:p>
            <a:pPr marL="457200" lvl="1" indent="0">
              <a:buNone/>
            </a:pPr>
            <a:endParaRPr lang="en-US" sz="3200" dirty="0"/>
          </a:p>
          <a:p>
            <a:pPr lvl="2"/>
            <a:r>
              <a:rPr lang="en-US" sz="3200" dirty="0"/>
              <a:t>Inherent design</a:t>
            </a:r>
          </a:p>
          <a:p>
            <a:pPr lvl="3"/>
            <a:r>
              <a:rPr lang="en-US" sz="2800" dirty="0"/>
              <a:t>General order of most air tight to least:</a:t>
            </a:r>
          </a:p>
          <a:p>
            <a:pPr lvl="4"/>
            <a:r>
              <a:rPr lang="en-US" sz="2800" dirty="0"/>
              <a:t>Casement/Awning &gt; Single Hung &gt; Double Hung &gt; Slider</a:t>
            </a:r>
          </a:p>
          <a:p>
            <a:pPr marL="1828800" lvl="4" indent="0">
              <a:buNone/>
            </a:pPr>
            <a:endParaRPr lang="en-US" sz="2800" dirty="0"/>
          </a:p>
          <a:p>
            <a:pPr marL="1371600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174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007" y="1928765"/>
            <a:ext cx="261082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Windows: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Casement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Awning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Tilt Turn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Fixed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Single Hung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Double Hung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28BB9B-DC51-463E-868E-4137744C9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7357" y="1069374"/>
            <a:ext cx="1688775" cy="2218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DAABC-03B2-43E5-B229-2FE28E549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3182" y="3525999"/>
            <a:ext cx="1455445" cy="2448892"/>
          </a:xfrm>
          <a:prstGeom prst="rect">
            <a:avLst/>
          </a:prstGeom>
        </p:spPr>
      </p:pic>
      <p:pic>
        <p:nvPicPr>
          <p:cNvPr id="1026" name="Picture 2" descr="Casement Windows Replacement and Installation Toronto | Direct Pr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014" y="1689608"/>
            <a:ext cx="1281446" cy="244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wning Window | Pollard Windows &amp; Door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161" y="1696699"/>
            <a:ext cx="2543917" cy="15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0FD78-F661-4979-BE3B-38D93ACF3D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06" y="4338733"/>
            <a:ext cx="2488977" cy="1659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34550A-E746-4B8A-BC30-9632BCA4E6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189" y="3485732"/>
            <a:ext cx="1825886" cy="2329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F91FDFC-CF4B-4F3E-93EB-77F1C9866354}"/>
              </a:ext>
            </a:extLst>
          </p:cNvPr>
          <p:cNvSpPr/>
          <p:nvPr/>
        </p:nvSpPr>
        <p:spPr>
          <a:xfrm>
            <a:off x="6004343" y="1675944"/>
            <a:ext cx="377829" cy="39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C139AE-1E87-4348-89B2-0234C28D2CBC}"/>
              </a:ext>
            </a:extLst>
          </p:cNvPr>
          <p:cNvSpPr/>
          <p:nvPr/>
        </p:nvSpPr>
        <p:spPr>
          <a:xfrm>
            <a:off x="4088023" y="1714023"/>
            <a:ext cx="377829" cy="39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C03854-D08F-4ABB-8D5B-CDE1EE00DE8B}"/>
              </a:ext>
            </a:extLst>
          </p:cNvPr>
          <p:cNvSpPr/>
          <p:nvPr/>
        </p:nvSpPr>
        <p:spPr>
          <a:xfrm>
            <a:off x="8702160" y="1069374"/>
            <a:ext cx="377829" cy="39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D662DB-B825-4723-9152-7C8E8BBA83AB}"/>
              </a:ext>
            </a:extLst>
          </p:cNvPr>
          <p:cNvSpPr/>
          <p:nvPr/>
        </p:nvSpPr>
        <p:spPr>
          <a:xfrm>
            <a:off x="4038063" y="4224011"/>
            <a:ext cx="377829" cy="39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CDD887-4E9C-4203-B1F3-B70B7B5E9F42}"/>
              </a:ext>
            </a:extLst>
          </p:cNvPr>
          <p:cNvSpPr/>
          <p:nvPr/>
        </p:nvSpPr>
        <p:spPr>
          <a:xfrm>
            <a:off x="6948579" y="3632791"/>
            <a:ext cx="377829" cy="39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2B7054-1191-4AC8-B462-290BD5FD4462}"/>
              </a:ext>
            </a:extLst>
          </p:cNvPr>
          <p:cNvSpPr/>
          <p:nvPr/>
        </p:nvSpPr>
        <p:spPr>
          <a:xfrm>
            <a:off x="9151274" y="3525999"/>
            <a:ext cx="377829" cy="39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903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760796"/>
            <a:ext cx="4846320" cy="5259822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dirty="0"/>
              <a:t>Weatherstripping provides a good seal medium:</a:t>
            </a:r>
          </a:p>
          <a:p>
            <a:r>
              <a:rPr lang="en-US" sz="4000" dirty="0"/>
              <a:t>Positive contact</a:t>
            </a:r>
          </a:p>
          <a:p>
            <a:pPr lvl="1"/>
            <a:r>
              <a:rPr lang="en-US" sz="3600" dirty="0"/>
              <a:t>Important to have engagement between surfaces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Weatherstrip can be:	</a:t>
            </a:r>
          </a:p>
          <a:p>
            <a:pPr lvl="1"/>
            <a:r>
              <a:rPr lang="en-US" sz="3600" dirty="0"/>
              <a:t>Felt (better for slider surfaces)</a:t>
            </a:r>
          </a:p>
          <a:p>
            <a:pPr lvl="1"/>
            <a:r>
              <a:rPr lang="en-US" sz="3600" dirty="0"/>
              <a:t>bulb seal (good for compression contact)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Often window designs will incorporate 1, 2, or 3 perimeter points of contact using both felt and bulb seal</a:t>
            </a:r>
            <a:endParaRPr lang="en-US" dirty="0"/>
          </a:p>
          <a:p>
            <a:pPr lvl="3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EF3C9-FCDB-45D3-BA9F-B498A1AD14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9308" y="760796"/>
            <a:ext cx="2530311" cy="276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9C719-9D65-4CA7-80FC-AD22F04DA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312" y="3615431"/>
            <a:ext cx="2309567" cy="2405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ECBCD-990A-437B-B618-0D63E4A07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312" y="760796"/>
            <a:ext cx="2309568" cy="2742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326CF1-EACF-4028-A2DC-D3E43A790B19}"/>
              </a:ext>
            </a:extLst>
          </p:cNvPr>
          <p:cNvSpPr/>
          <p:nvPr/>
        </p:nvSpPr>
        <p:spPr>
          <a:xfrm>
            <a:off x="6644082" y="1176338"/>
            <a:ext cx="427837" cy="182679"/>
          </a:xfrm>
          <a:prstGeom prst="rect">
            <a:avLst/>
          </a:prstGeom>
          <a:solidFill>
            <a:srgbClr val="B0A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F4BFD-4964-446D-BA8A-9F711DF473CF}"/>
              </a:ext>
            </a:extLst>
          </p:cNvPr>
          <p:cNvSpPr/>
          <p:nvPr/>
        </p:nvSpPr>
        <p:spPr>
          <a:xfrm>
            <a:off x="7371761" y="1986579"/>
            <a:ext cx="240729" cy="188536"/>
          </a:xfrm>
          <a:prstGeom prst="rect">
            <a:avLst/>
          </a:prstGeom>
          <a:solidFill>
            <a:srgbClr val="B0B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317D9-2034-4031-AA2D-0ECDB3E6D1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9308" y="3610935"/>
            <a:ext cx="2530311" cy="24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12" y="341817"/>
            <a:ext cx="10515600" cy="1325563"/>
          </a:xfrm>
        </p:spPr>
        <p:txBody>
          <a:bodyPr/>
          <a:lstStyle/>
          <a:p>
            <a:r>
              <a:rPr lang="en-CA" dirty="0"/>
              <a:t>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664" y="1526796"/>
            <a:ext cx="10515600" cy="4700267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CA" sz="2400" dirty="0"/>
              <a:t>Evolution of the uPVC Vinyl Window</a:t>
            </a:r>
          </a:p>
          <a:p>
            <a:pPr lvl="0">
              <a:spcAft>
                <a:spcPts val="600"/>
              </a:spcAft>
            </a:pPr>
            <a:r>
              <a:rPr lang="en-CA" sz="2400" dirty="0"/>
              <a:t>Sustainable Window Solutions</a:t>
            </a:r>
          </a:p>
          <a:p>
            <a:pPr lvl="0">
              <a:spcAft>
                <a:spcPts val="600"/>
              </a:spcAft>
            </a:pPr>
            <a:r>
              <a:rPr lang="en-CA" sz="2400" dirty="0"/>
              <a:t>Performance Testing</a:t>
            </a:r>
          </a:p>
          <a:p>
            <a:pPr lvl="0">
              <a:spcAft>
                <a:spcPts val="600"/>
              </a:spcAft>
            </a:pPr>
            <a:r>
              <a:rPr lang="en-CA" sz="2400" dirty="0"/>
              <a:t>Passive House – PHIUS</a:t>
            </a:r>
          </a:p>
          <a:p>
            <a:pPr lvl="0">
              <a:spcAft>
                <a:spcPts val="600"/>
              </a:spcAft>
            </a:pPr>
            <a:r>
              <a:rPr lang="en-CA" sz="2400" dirty="0"/>
              <a:t>Net Zero</a:t>
            </a:r>
          </a:p>
          <a:p>
            <a:pPr lvl="0">
              <a:spcAft>
                <a:spcPts val="600"/>
              </a:spcAft>
            </a:pPr>
            <a:r>
              <a:rPr lang="en-CA" sz="2400" dirty="0"/>
              <a:t>Noise Abatement through window choice</a:t>
            </a:r>
          </a:p>
          <a:p>
            <a:pPr lvl="0">
              <a:spcAft>
                <a:spcPts val="600"/>
              </a:spcAft>
            </a:pPr>
            <a:r>
              <a:rPr lang="en-CA" sz="2400" dirty="0"/>
              <a:t>Vinyl Window Adaptation to Present Day Design Demands</a:t>
            </a:r>
          </a:p>
          <a:p>
            <a:pPr lvl="0">
              <a:spcAft>
                <a:spcPts val="600"/>
              </a:spcAft>
            </a:pPr>
            <a:r>
              <a:rPr lang="en-CA" sz="2400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121634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64" y="690967"/>
            <a:ext cx="5571084" cy="5609249"/>
          </a:xfrm>
        </p:spPr>
        <p:txBody>
          <a:bodyPr>
            <a:normAutofit/>
          </a:bodyPr>
          <a:lstStyle/>
          <a:p>
            <a:r>
              <a:rPr lang="en-US" sz="3200" dirty="0"/>
              <a:t>Glazing technique can impact air infiltration. 3 glazing techniques include: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b="1" dirty="0"/>
              <a:t>Glazing tape</a:t>
            </a:r>
            <a:r>
              <a:rPr lang="en-US" dirty="0"/>
              <a:t>; butyl back tape applied to glazing surface, must be sealed in cut corners</a:t>
            </a:r>
          </a:p>
          <a:p>
            <a:pPr lvl="1"/>
            <a:r>
              <a:rPr lang="en-US" b="1" dirty="0"/>
              <a:t>Sealant bead</a:t>
            </a:r>
            <a:r>
              <a:rPr lang="en-US" dirty="0"/>
              <a:t>; applied wet, size of bead can vary</a:t>
            </a:r>
          </a:p>
          <a:p>
            <a:pPr lvl="1"/>
            <a:r>
              <a:rPr lang="en-US" b="1" dirty="0"/>
              <a:t>Compression seal</a:t>
            </a:r>
            <a:r>
              <a:rPr lang="en-US" dirty="0"/>
              <a:t>; forcing the glazing stop in place compresses the glass to the frame material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EE1C9-01CC-4CCE-B396-EE986E0A7E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909" y="2036169"/>
            <a:ext cx="4547840" cy="27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64" y="630936"/>
            <a:ext cx="4626141" cy="55869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Locking mechanisms can also positively affect air tightness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dirty="0"/>
              <a:t>Multiple locking points engages more of the perimeter of the sash</a:t>
            </a:r>
          </a:p>
          <a:p>
            <a:pPr lvl="1"/>
            <a:r>
              <a:rPr lang="en-US" dirty="0"/>
              <a:t>locking points are evenly spaced along locking edge and snubbers (anchor pins) spaced along hinge edge</a:t>
            </a:r>
          </a:p>
          <a:p>
            <a:pPr lvl="3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E7EE7-6487-4038-98CC-3C59A2B5E5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5" y="1447575"/>
            <a:ext cx="2974506" cy="3964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681C2-EA3A-4734-927D-6997577BC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211" y="1447836"/>
            <a:ext cx="2974505" cy="39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40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52" y="2183366"/>
            <a:ext cx="4901184" cy="2491267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/>
              <a:t>Blower Door Test</a:t>
            </a:r>
            <a:br>
              <a:rPr lang="en-CA" sz="4000" dirty="0"/>
            </a:br>
            <a:br>
              <a:rPr lang="en-CA" sz="4000" dirty="0"/>
            </a:br>
            <a:r>
              <a:rPr lang="en-CA" sz="3600" dirty="0"/>
              <a:t>Used to measure building</a:t>
            </a:r>
            <a:r>
              <a:rPr lang="en-CA" sz="4000" dirty="0"/>
              <a:t> </a:t>
            </a:r>
            <a:r>
              <a:rPr lang="en-CA" sz="3600" dirty="0"/>
              <a:t>envelope air tightness.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472" y="849195"/>
            <a:ext cx="3426968" cy="5159610"/>
          </a:xfrm>
        </p:spPr>
      </p:pic>
    </p:spTree>
    <p:extLst>
      <p:ext uri="{BB962C8B-B14F-4D97-AF65-F5344CB8AC3E}">
        <p14:creationId xmlns:p14="http://schemas.microsoft.com/office/powerpoint/2010/main" val="246003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3C8A33-6E9B-4793-A7AA-B0D45D46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02296"/>
            <a:ext cx="3761232" cy="4439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257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/>
              <a:t>Limiting Radiant Heat Loss/Gain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432" y="1602296"/>
            <a:ext cx="6635496" cy="44391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Dual pane vs triple pane makes a difference as well as the thickness of the actual panes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i="1" dirty="0"/>
              <a:t>Note: Switching from dual to triple glazing in a vinyl window keeps the same frame, it is simply done by using a different glazing bead, not a complete window change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sz="2000" i="1" dirty="0"/>
              <a:t>- Assuming the window is designed to 	 	accommodate a deeper glazing package</a:t>
            </a:r>
            <a:endParaRPr lang="en-US" i="1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89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23C012-B795-4A51-B08B-82D7C2696D28}"/>
              </a:ext>
            </a:extLst>
          </p:cNvPr>
          <p:cNvSpPr txBox="1"/>
          <p:nvPr/>
        </p:nvSpPr>
        <p:spPr>
          <a:xfrm>
            <a:off x="7028217" y="5748481"/>
            <a:ext cx="4018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/>
              <a:t>Passive House Institute – Building Certification Guide</a:t>
            </a:r>
            <a:endParaRPr lang="en-CA" sz="1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95A1B-8315-4FA9-B576-DCC4B6723C0F}"/>
              </a:ext>
            </a:extLst>
          </p:cNvPr>
          <p:cNvSpPr txBox="1"/>
          <p:nvPr/>
        </p:nvSpPr>
        <p:spPr>
          <a:xfrm>
            <a:off x="694944" y="923105"/>
            <a:ext cx="3273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Radiant Heat loss leads to other issues</a:t>
            </a:r>
          </a:p>
          <a:p>
            <a:r>
              <a:rPr lang="en-US" sz="2400" b="1" dirty="0"/>
              <a:t>such as moisture.  This can be reduced by: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Greater air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Inert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LoE coating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Low Solar Gain coating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Triple glazing</a:t>
            </a:r>
          </a:p>
          <a:p>
            <a:endParaRPr lang="en-CA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9A4D25-D6AF-41CF-A233-3111605553CB}"/>
              </a:ext>
            </a:extLst>
          </p:cNvPr>
          <p:cNvGrpSpPr/>
          <p:nvPr/>
        </p:nvGrpSpPr>
        <p:grpSpPr>
          <a:xfrm>
            <a:off x="3803095" y="1643287"/>
            <a:ext cx="7470801" cy="4367251"/>
            <a:chOff x="3358183" y="1338605"/>
            <a:chExt cx="7724498" cy="43672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4135F7-0145-4A17-9E94-22E513E80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8183" y="1338605"/>
              <a:ext cx="7670193" cy="436725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8FE12B-77A8-4CF3-9684-26708210E46A}"/>
                </a:ext>
              </a:extLst>
            </p:cNvPr>
            <p:cNvSpPr/>
            <p:nvPr/>
          </p:nvSpPr>
          <p:spPr>
            <a:xfrm>
              <a:off x="4823012" y="2241176"/>
              <a:ext cx="959223" cy="64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8ED600-F225-46A8-AB36-BD8FC8A33BC2}"/>
                </a:ext>
              </a:extLst>
            </p:cNvPr>
            <p:cNvSpPr/>
            <p:nvPr/>
          </p:nvSpPr>
          <p:spPr>
            <a:xfrm>
              <a:off x="6458171" y="2241176"/>
              <a:ext cx="1065164" cy="64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98748C-2421-4259-A670-B37005107A38}"/>
                </a:ext>
              </a:extLst>
            </p:cNvPr>
            <p:cNvSpPr/>
            <p:nvPr/>
          </p:nvSpPr>
          <p:spPr>
            <a:xfrm>
              <a:off x="8263661" y="2261437"/>
              <a:ext cx="959223" cy="64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7D0EDB-C099-4077-829F-73C0A932253F}"/>
                </a:ext>
              </a:extLst>
            </p:cNvPr>
            <p:cNvSpPr/>
            <p:nvPr/>
          </p:nvSpPr>
          <p:spPr>
            <a:xfrm>
              <a:off x="10123458" y="2241176"/>
              <a:ext cx="959223" cy="64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366198-8D2B-4AAF-9097-89F95B66E397}"/>
              </a:ext>
            </a:extLst>
          </p:cNvPr>
          <p:cNvSpPr txBox="1"/>
          <p:nvPr/>
        </p:nvSpPr>
        <p:spPr>
          <a:xfrm>
            <a:off x="4422554" y="978264"/>
            <a:ext cx="2680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Added Energy Efficiency options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F6B852C-E523-4EDC-9F37-7F7B83E7263D}"/>
              </a:ext>
            </a:extLst>
          </p:cNvPr>
          <p:cNvSpPr/>
          <p:nvPr/>
        </p:nvSpPr>
        <p:spPr>
          <a:xfrm>
            <a:off x="7028217" y="1080169"/>
            <a:ext cx="3642925" cy="135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742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896112"/>
            <a:ext cx="6303261" cy="5256637"/>
          </a:xfrm>
        </p:spPr>
        <p:txBody>
          <a:bodyPr>
            <a:normAutofit/>
          </a:bodyPr>
          <a:lstStyle/>
          <a:p>
            <a:r>
              <a:rPr lang="en-US" dirty="0"/>
              <a:t>LoE (low emissivity coatings)</a:t>
            </a:r>
          </a:p>
          <a:p>
            <a:pPr lvl="1"/>
            <a:r>
              <a:rPr lang="en-US" dirty="0"/>
              <a:t>Low solar gain or high solar gain; number of coatings &amp; surface placement</a:t>
            </a:r>
          </a:p>
          <a:p>
            <a:pPr lvl="1"/>
            <a:r>
              <a:rPr lang="en-US" dirty="0"/>
              <a:t>Not all coatings are alike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Glazing spacer material conductivity</a:t>
            </a:r>
          </a:p>
          <a:p>
            <a:pPr lvl="1"/>
            <a:r>
              <a:rPr lang="en-US" dirty="0"/>
              <a:t>Inert gas in glazing cavities</a:t>
            </a:r>
          </a:p>
          <a:p>
            <a:pPr lvl="2"/>
            <a:r>
              <a:rPr lang="en-US" dirty="0"/>
              <a:t>Air, Argon, Krypton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Frame material</a:t>
            </a:r>
          </a:p>
          <a:p>
            <a:pPr lvl="1"/>
            <a:r>
              <a:rPr lang="en-US" dirty="0"/>
              <a:t>Chambered vinyl (air) and fiberglass have higher R value than wood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</a:p>
          <a:p>
            <a:pPr lvl="3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A00124-1C1E-4B8E-9A66-5016EE21ABA5}"/>
              </a:ext>
            </a:extLst>
          </p:cNvPr>
          <p:cNvGrpSpPr/>
          <p:nvPr/>
        </p:nvGrpSpPr>
        <p:grpSpPr>
          <a:xfrm>
            <a:off x="7141464" y="1874520"/>
            <a:ext cx="4114800" cy="3867912"/>
            <a:chOff x="4500562" y="765176"/>
            <a:chExt cx="4546601" cy="4502156"/>
          </a:xfrm>
        </p:grpSpPr>
        <p:pic>
          <p:nvPicPr>
            <p:cNvPr id="4" name="Picture 6" descr="http://t2.gstatic.com/images?q=tbn:ANd9GcTt55FbVhqsNiYg9oH0pQ6kY29xxNz5ifSHQowUfMhuJIiZdpCi">
              <a:extLst>
                <a:ext uri="{FF2B5EF4-FFF2-40B4-BE49-F238E27FC236}">
                  <a16:creationId xmlns:a16="http://schemas.microsoft.com/office/drawing/2014/main" id="{4634315D-A311-4BC0-94F4-D2A11D034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2" y="765176"/>
              <a:ext cx="4546599" cy="450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0B3A50-1996-470A-9E4F-901E6A0F8D19}"/>
                </a:ext>
              </a:extLst>
            </p:cNvPr>
            <p:cNvSpPr/>
            <p:nvPr/>
          </p:nvSpPr>
          <p:spPr bwMode="auto">
            <a:xfrm>
              <a:off x="6732239" y="1484786"/>
              <a:ext cx="2087910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Two Sheets Low-E Glass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3A5D6B-3DE2-42A0-96F1-850D9B35E783}"/>
                </a:ext>
              </a:extLst>
            </p:cNvPr>
            <p:cNvSpPr/>
            <p:nvPr/>
          </p:nvSpPr>
          <p:spPr bwMode="auto">
            <a:xfrm>
              <a:off x="7201522" y="1989612"/>
              <a:ext cx="1845641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One Sheet Clear Glass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0FB187-70C7-4AA2-AA50-7C7583B702E5}"/>
                </a:ext>
              </a:extLst>
            </p:cNvPr>
            <p:cNvSpPr/>
            <p:nvPr/>
          </p:nvSpPr>
          <p:spPr bwMode="auto">
            <a:xfrm>
              <a:off x="7524749" y="2426427"/>
              <a:ext cx="15224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Argon gas filled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2F3878-14B3-4C50-8008-5AEF0C28CA19}"/>
                </a:ext>
              </a:extLst>
            </p:cNvPr>
            <p:cNvSpPr/>
            <p:nvPr/>
          </p:nvSpPr>
          <p:spPr bwMode="auto">
            <a:xfrm>
              <a:off x="7956377" y="3152161"/>
              <a:ext cx="109078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Silicone Spacer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45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70" y="690102"/>
            <a:ext cx="10515600" cy="45859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Growing trend towards triple glazing in commercial developments: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dirty="0"/>
              <a:t>1 3/8” deep insulated glass units with 2 LoE surfaces and both cavities argon-filled can double the R value for the whole window.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B624CA-3D2D-4E22-91CE-9B8AB3B3B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94741"/>
              </p:ext>
            </p:extLst>
          </p:nvPr>
        </p:nvGraphicFramePr>
        <p:xfrm>
          <a:off x="1911220" y="2884973"/>
          <a:ext cx="8224689" cy="2648684"/>
        </p:xfrm>
        <a:graphic>
          <a:graphicData uri="http://schemas.openxmlformats.org/drawingml/2006/table">
            <a:tbl>
              <a:tblPr/>
              <a:tblGrid>
                <a:gridCol w="3105930">
                  <a:extLst>
                    <a:ext uri="{9D8B030D-6E8A-4147-A177-3AD203B41FA5}">
                      <a16:colId xmlns:a16="http://schemas.microsoft.com/office/drawing/2014/main" val="2855555169"/>
                    </a:ext>
                  </a:extLst>
                </a:gridCol>
                <a:gridCol w="859408">
                  <a:extLst>
                    <a:ext uri="{9D8B030D-6E8A-4147-A177-3AD203B41FA5}">
                      <a16:colId xmlns:a16="http://schemas.microsoft.com/office/drawing/2014/main" val="26960741"/>
                    </a:ext>
                  </a:extLst>
                </a:gridCol>
                <a:gridCol w="89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45">
                  <a:extLst>
                    <a:ext uri="{9D8B030D-6E8A-4147-A177-3AD203B41FA5}">
                      <a16:colId xmlns:a16="http://schemas.microsoft.com/office/drawing/2014/main" val="3014929257"/>
                    </a:ext>
                  </a:extLst>
                </a:gridCol>
                <a:gridCol w="1029154">
                  <a:extLst>
                    <a:ext uri="{9D8B030D-6E8A-4147-A177-3AD203B41FA5}">
                      <a16:colId xmlns:a16="http://schemas.microsoft.com/office/drawing/2014/main" val="2369050062"/>
                    </a:ext>
                  </a:extLst>
                </a:gridCol>
                <a:gridCol w="1239619">
                  <a:extLst>
                    <a:ext uri="{9D8B030D-6E8A-4147-A177-3AD203B41FA5}">
                      <a16:colId xmlns:a16="http://schemas.microsoft.com/office/drawing/2014/main" val="3072472142"/>
                    </a:ext>
                  </a:extLst>
                </a:gridCol>
              </a:tblGrid>
              <a:tr h="102290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Glass Option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Energy Rating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U-value (metric)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U-value (imperial)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-Value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Whole Window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Solar Heat Gain Coefficient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05428"/>
                  </a:ext>
                </a:extLst>
              </a:tr>
              <a:tr h="53380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Clear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2.44</a:t>
                      </a:r>
                      <a:endParaRPr lang="en-CA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effectLst/>
                          <a:latin typeface="Arial" panose="020B0604020202020204" pitchFamily="34" charset="0"/>
                        </a:rPr>
                        <a:t>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18963"/>
                  </a:ext>
                </a:extLst>
              </a:tr>
              <a:tr h="533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CA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ual</a:t>
                      </a:r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 Pane – </a:t>
                      </a:r>
                      <a:r>
                        <a:rPr lang="en-CA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LoE</a:t>
                      </a:r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 x1 &amp; Argon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3.57</a:t>
                      </a:r>
                      <a:endParaRPr lang="en-CA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88073"/>
                  </a:ext>
                </a:extLst>
              </a:tr>
              <a:tr h="53380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Triple Pane – </a:t>
                      </a:r>
                      <a:r>
                        <a:rPr lang="en-CA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LoE</a:t>
                      </a:r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 x2 &amp; Argon x2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5.56</a:t>
                      </a:r>
                      <a:endParaRPr lang="en-CA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6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710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984"/>
            <a:ext cx="3633216" cy="5294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Upfront savings on HVAC systems can be greater than the cost of the triple glazing upgrade.</a:t>
            </a:r>
          </a:p>
          <a:p>
            <a:endParaRPr lang="en-US" dirty="0"/>
          </a:p>
          <a:p>
            <a:r>
              <a:rPr lang="en-US" dirty="0"/>
              <a:t>The annual energy savings and sound abatement are added benefits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169" y="2059873"/>
            <a:ext cx="6448753" cy="32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5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2" y="667817"/>
            <a:ext cx="10515600" cy="822655"/>
          </a:xfrm>
        </p:spPr>
        <p:txBody>
          <a:bodyPr>
            <a:normAutofit/>
          </a:bodyPr>
          <a:lstStyle/>
          <a:p>
            <a:r>
              <a:rPr lang="en-CA" sz="2800" dirty="0"/>
              <a:t>Radiant Material Transmission Comparison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29276"/>
              </p:ext>
            </p:extLst>
          </p:nvPr>
        </p:nvGraphicFramePr>
        <p:xfrm>
          <a:off x="1179576" y="1490473"/>
          <a:ext cx="9427464" cy="4224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2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69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Material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K</a:t>
                      </a:r>
                      <a:r>
                        <a:rPr lang="en-CA" sz="2800" baseline="0" dirty="0"/>
                        <a:t> (Conductivity)</a:t>
                      </a:r>
                      <a:endParaRPr lang="en-CA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8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/>
                        <a:t>W/</a:t>
                      </a:r>
                      <a:r>
                        <a:rPr lang="en-CA" sz="2000" b="1" dirty="0" err="1"/>
                        <a:t>m.K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/>
                        <a:t>Btu/</a:t>
                      </a:r>
                      <a:r>
                        <a:rPr lang="en-CA" sz="2000" b="1" dirty="0" err="1"/>
                        <a:t>hr.ft.F</a:t>
                      </a:r>
                      <a:endParaRPr lang="en-C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8">
                <a:tc>
                  <a:txBody>
                    <a:bodyPr/>
                    <a:lstStyle/>
                    <a:p>
                      <a:r>
                        <a:rPr lang="en-CA" sz="2000" dirty="0"/>
                        <a:t>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0.081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09">
                <a:tc>
                  <a:txBody>
                    <a:bodyPr/>
                    <a:lstStyle/>
                    <a:p>
                      <a:r>
                        <a:rPr lang="en-CA" sz="2000" dirty="0"/>
                        <a:t>Vinyl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0.098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88">
                <a:tc>
                  <a:txBody>
                    <a:bodyPr/>
                    <a:lstStyle/>
                    <a:p>
                      <a:r>
                        <a:rPr lang="en-CA" sz="2000" dirty="0"/>
                        <a:t>Fiberglass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0.173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88">
                <a:tc>
                  <a:txBody>
                    <a:bodyPr/>
                    <a:lstStyle/>
                    <a:p>
                      <a:r>
                        <a:rPr lang="en-CA" sz="2000" dirty="0"/>
                        <a:t>Glass</a:t>
                      </a:r>
                      <a:r>
                        <a:rPr lang="en-CA" sz="2000" baseline="0" dirty="0"/>
                        <a:t> (float)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0.578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88">
                <a:tc>
                  <a:txBody>
                    <a:bodyPr/>
                    <a:lstStyle/>
                    <a:p>
                      <a:r>
                        <a:rPr lang="en-CA" sz="2000" dirty="0"/>
                        <a:t>Stainless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88">
                <a:tc>
                  <a:txBody>
                    <a:bodyPr/>
                    <a:lstStyle/>
                    <a:p>
                      <a:r>
                        <a:rPr lang="en-CA" sz="2000" dirty="0"/>
                        <a:t>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42.4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407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2" y="667817"/>
            <a:ext cx="10515600" cy="822655"/>
          </a:xfrm>
        </p:spPr>
        <p:txBody>
          <a:bodyPr>
            <a:normAutofit/>
          </a:bodyPr>
          <a:lstStyle/>
          <a:p>
            <a:r>
              <a:rPr lang="en-CA" sz="2800" dirty="0"/>
              <a:t>Window Type Comparison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156674-4A02-4DA0-BEBF-31895BA87588}"/>
              </a:ext>
            </a:extLst>
          </p:cNvPr>
          <p:cNvGrpSpPr/>
          <p:nvPr/>
        </p:nvGrpSpPr>
        <p:grpSpPr>
          <a:xfrm>
            <a:off x="819149" y="1671880"/>
            <a:ext cx="10553702" cy="3717095"/>
            <a:chOff x="819149" y="2096086"/>
            <a:chExt cx="10553702" cy="37170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738C45-D2AE-4FB6-9129-BCD184FFD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49" y="2096086"/>
              <a:ext cx="7516635" cy="363620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FD82F7-0B92-4D2E-B27B-48C7DE56E403}"/>
                </a:ext>
              </a:extLst>
            </p:cNvPr>
            <p:cNvGrpSpPr/>
            <p:nvPr/>
          </p:nvGrpSpPr>
          <p:grpSpPr>
            <a:xfrm>
              <a:off x="8539089" y="2096086"/>
              <a:ext cx="2833762" cy="3717095"/>
              <a:chOff x="8539089" y="2096086"/>
              <a:chExt cx="2833762" cy="371709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68FC093-D8E1-48F9-9881-DFA598223E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019" t="38805" r="33852" b="36930"/>
              <a:stretch/>
            </p:blipFill>
            <p:spPr>
              <a:xfrm>
                <a:off x="8539089" y="3530991"/>
                <a:ext cx="2833762" cy="228219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70A96C9-9B91-4374-963F-F77825C4B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326" t="37417" r="50943" b="59143"/>
              <a:stretch/>
            </p:blipFill>
            <p:spPr>
              <a:xfrm>
                <a:off x="9134573" y="3207433"/>
                <a:ext cx="633046" cy="32355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A93B53D-B543-474D-8E8E-A0E76F8896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326" t="37417" r="50943" b="59143"/>
              <a:stretch/>
            </p:blipFill>
            <p:spPr>
              <a:xfrm>
                <a:off x="9134573" y="2883875"/>
                <a:ext cx="633046" cy="3235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A56448D-CAF3-4666-A662-D5C6B3CE5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326" t="37417" r="50943" b="59143"/>
              <a:stretch/>
            </p:blipFill>
            <p:spPr>
              <a:xfrm>
                <a:off x="9134573" y="2560317"/>
                <a:ext cx="633046" cy="3235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BBA5F9E-1941-40FE-A8DC-FA5B7F35C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326" t="37417" r="50943" b="59143"/>
              <a:stretch/>
            </p:blipFill>
            <p:spPr>
              <a:xfrm>
                <a:off x="9134573" y="2236759"/>
                <a:ext cx="633046" cy="32355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4779DDC-EAA6-4DA3-8EB3-2AC4455DED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326" t="37417" r="50943" b="59143"/>
              <a:stretch/>
            </p:blipFill>
            <p:spPr>
              <a:xfrm>
                <a:off x="9134573" y="2419644"/>
                <a:ext cx="633046" cy="32355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AD68FF3-2920-4C06-881C-2F59E397F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326" t="37417" r="50943" b="59143"/>
              <a:stretch/>
            </p:blipFill>
            <p:spPr>
              <a:xfrm>
                <a:off x="9134573" y="2096086"/>
                <a:ext cx="633046" cy="323558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96C841-1332-4C6E-90D3-8A2389B5B981}"/>
                </a:ext>
              </a:extLst>
            </p:cNvPr>
            <p:cNvSpPr/>
            <p:nvPr/>
          </p:nvSpPr>
          <p:spPr>
            <a:xfrm>
              <a:off x="1329179" y="2419644"/>
              <a:ext cx="584462" cy="100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448510-FD31-40B3-9F83-D8C28731286E}"/>
                </a:ext>
              </a:extLst>
            </p:cNvPr>
            <p:cNvSpPr/>
            <p:nvPr/>
          </p:nvSpPr>
          <p:spPr>
            <a:xfrm>
              <a:off x="2661525" y="2581423"/>
              <a:ext cx="584462" cy="100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5D5099-6E5C-4BF2-AD69-64C2BDA35F7C}"/>
                </a:ext>
              </a:extLst>
            </p:cNvPr>
            <p:cNvSpPr/>
            <p:nvPr/>
          </p:nvSpPr>
          <p:spPr>
            <a:xfrm>
              <a:off x="819149" y="5401608"/>
              <a:ext cx="434616" cy="411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2CF7D8-5B19-4ABA-869B-CA7D9DE3E7FA}"/>
                </a:ext>
              </a:extLst>
            </p:cNvPr>
            <p:cNvSpPr/>
            <p:nvPr/>
          </p:nvSpPr>
          <p:spPr>
            <a:xfrm>
              <a:off x="3606171" y="2217418"/>
              <a:ext cx="584462" cy="100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D9E1F4-460C-455E-AA41-EF5F5D04AF31}"/>
                </a:ext>
              </a:extLst>
            </p:cNvPr>
            <p:cNvSpPr/>
            <p:nvPr/>
          </p:nvSpPr>
          <p:spPr>
            <a:xfrm>
              <a:off x="4938517" y="2379197"/>
              <a:ext cx="584462" cy="100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778A10-425D-480C-96D3-B359265E3A03}"/>
                </a:ext>
              </a:extLst>
            </p:cNvPr>
            <p:cNvSpPr/>
            <p:nvPr/>
          </p:nvSpPr>
          <p:spPr>
            <a:xfrm>
              <a:off x="3681094" y="5373377"/>
              <a:ext cx="434616" cy="411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B0C764-9937-41BF-AFB1-ADA1BC91A07C}"/>
                </a:ext>
              </a:extLst>
            </p:cNvPr>
            <p:cNvSpPr/>
            <p:nvPr/>
          </p:nvSpPr>
          <p:spPr>
            <a:xfrm>
              <a:off x="6237329" y="5347048"/>
              <a:ext cx="434616" cy="411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39A653-756F-4C8A-8247-6FEA24392961}"/>
                </a:ext>
              </a:extLst>
            </p:cNvPr>
            <p:cNvSpPr/>
            <p:nvPr/>
          </p:nvSpPr>
          <p:spPr>
            <a:xfrm>
              <a:off x="6330835" y="2217418"/>
              <a:ext cx="584462" cy="100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0C324F-3CE6-457A-AEE9-C734B48CB2F9}"/>
                </a:ext>
              </a:extLst>
            </p:cNvPr>
            <p:cNvSpPr/>
            <p:nvPr/>
          </p:nvSpPr>
          <p:spPr>
            <a:xfrm>
              <a:off x="7663181" y="2379197"/>
              <a:ext cx="584462" cy="100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A605105-67B9-4E8D-AE56-37C19A2D0176}"/>
              </a:ext>
            </a:extLst>
          </p:cNvPr>
          <p:cNvSpPr txBox="1"/>
          <p:nvPr/>
        </p:nvSpPr>
        <p:spPr>
          <a:xfrm>
            <a:off x="1329179" y="548949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Aluminum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FFE311-5142-45B7-944E-D82E1C614604}"/>
              </a:ext>
            </a:extLst>
          </p:cNvPr>
          <p:cNvSpPr txBox="1"/>
          <p:nvPr/>
        </p:nvSpPr>
        <p:spPr>
          <a:xfrm>
            <a:off x="4115710" y="5489494"/>
            <a:ext cx="74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288420-50B7-466C-A2D3-8DE7A56D9CE6}"/>
              </a:ext>
            </a:extLst>
          </p:cNvPr>
          <p:cNvSpPr txBox="1"/>
          <p:nvPr/>
        </p:nvSpPr>
        <p:spPr>
          <a:xfrm>
            <a:off x="7010438" y="54894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cPVC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EBD0E7-DF38-484E-B529-BC71340EB103}"/>
              </a:ext>
            </a:extLst>
          </p:cNvPr>
          <p:cNvSpPr txBox="1"/>
          <p:nvPr/>
        </p:nvSpPr>
        <p:spPr>
          <a:xfrm>
            <a:off x="9212787" y="5489494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Fiberglass</a:t>
            </a:r>
          </a:p>
        </p:txBody>
      </p:sp>
    </p:spTree>
    <p:extLst>
      <p:ext uri="{BB962C8B-B14F-4D97-AF65-F5344CB8AC3E}">
        <p14:creationId xmlns:p14="http://schemas.microsoft.com/office/powerpoint/2010/main" val="292708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396681"/>
            <a:ext cx="10515600" cy="1325563"/>
          </a:xfrm>
        </p:spPr>
        <p:txBody>
          <a:bodyPr/>
          <a:lstStyle/>
          <a:p>
            <a:r>
              <a:rPr lang="en-CA" dirty="0"/>
              <a:t>Evolution of the uPVC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10094-D0C1-4CEE-9082-74062995E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847" y="1494582"/>
            <a:ext cx="7990001" cy="44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0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808" y="1394190"/>
            <a:ext cx="10127218" cy="4558553"/>
          </a:xfrm>
        </p:spPr>
        <p:txBody>
          <a:bodyPr>
            <a:normAutofit/>
          </a:bodyPr>
          <a:lstStyle/>
          <a:p>
            <a:r>
              <a:rPr lang="en-US" dirty="0"/>
              <a:t>uPVC Vinyl Windows are efficient by preventing Convection heat transmission</a:t>
            </a:r>
          </a:p>
          <a:p>
            <a:endParaRPr lang="en-US" dirty="0"/>
          </a:p>
          <a:p>
            <a:pPr lvl="1"/>
            <a:r>
              <a:rPr lang="en-US" sz="2800" dirty="0"/>
              <a:t>Sheltering the window glass surface:</a:t>
            </a:r>
          </a:p>
          <a:p>
            <a:pPr marL="457200" lvl="1" indent="0">
              <a:buNone/>
            </a:pPr>
            <a:endParaRPr lang="en-US" sz="2800" dirty="0"/>
          </a:p>
          <a:p>
            <a:pPr lvl="2"/>
            <a:r>
              <a:rPr lang="en-US" sz="2400" dirty="0"/>
              <a:t>Pushing the glazing plane further into wall cavity</a:t>
            </a:r>
          </a:p>
          <a:p>
            <a:pPr marL="914400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Insert window frame into window buck</a:t>
            </a:r>
          </a:p>
          <a:p>
            <a:pPr marL="914400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Add deep exterior casing to window providing a positive seal to the window frame and casing flange to sheathing surface</a:t>
            </a:r>
          </a:p>
          <a:p>
            <a:pPr marL="1371600" lvl="3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048512" y="601718"/>
            <a:ext cx="766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/>
              <a:t>Limiting Convection Heat Loss/Gain </a:t>
            </a:r>
          </a:p>
        </p:txBody>
      </p:sp>
    </p:spTree>
    <p:extLst>
      <p:ext uri="{BB962C8B-B14F-4D97-AF65-F5344CB8AC3E}">
        <p14:creationId xmlns:p14="http://schemas.microsoft.com/office/powerpoint/2010/main" val="1469220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3349" y="1182231"/>
            <a:ext cx="3239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Proxima Nova Light" panose="02000506030000020004" pitchFamily="50" charset="0"/>
              </a:rPr>
              <a:t>Deep exterior jamb sealed to window frame pushes window glazing plane further into wall cavity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14" y="1106424"/>
            <a:ext cx="6191619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1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7037"/>
            <a:ext cx="10515600" cy="1325563"/>
          </a:xfrm>
        </p:spPr>
        <p:txBody>
          <a:bodyPr/>
          <a:lstStyle/>
          <a:p>
            <a:r>
              <a:rPr lang="en-US" dirty="0"/>
              <a:t>Sound Abatement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32" y="1752600"/>
            <a:ext cx="4593337" cy="2872705"/>
          </a:xfrm>
        </p:spPr>
        <p:txBody>
          <a:bodyPr>
            <a:noAutofit/>
          </a:bodyPr>
          <a:lstStyle/>
          <a:p>
            <a:r>
              <a:rPr lang="en-US" dirty="0"/>
              <a:t>Air, rail, and highway traffic and associated noise is on the rise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important to match the performance of windows and doors with that of the wall since sound transmission finds the weakest path</a:t>
            </a:r>
            <a:endParaRPr lang="en-CA" sz="3200" dirty="0"/>
          </a:p>
        </p:txBody>
      </p:sp>
      <p:sp>
        <p:nvSpPr>
          <p:cNvPr id="4" name="Sound">
            <a:extLst>
              <a:ext uri="{FF2B5EF4-FFF2-40B4-BE49-F238E27FC236}">
                <a16:creationId xmlns:a16="http://schemas.microsoft.com/office/drawing/2014/main" id="{C9B62767-605B-4A1B-A179-7D6F0CEF8C2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067800" y="788986"/>
            <a:ext cx="1143000" cy="96361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6" name="Picture 2" descr="Linking Affordable Housing and Transit | TransFor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435" y="2411604"/>
            <a:ext cx="5588677" cy="29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34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Sound">
            <a:extLst>
              <a:ext uri="{FF2B5EF4-FFF2-40B4-BE49-F238E27FC236}">
                <a16:creationId xmlns:a16="http://schemas.microsoft.com/office/drawing/2014/main" id="{C9B62767-605B-4A1B-A179-7D6F0CEF8C2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067800" y="788986"/>
            <a:ext cx="1143000" cy="96361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9773C-E3FA-49B3-A49F-97B462410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45" y="2303075"/>
            <a:ext cx="4894851" cy="27533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A49545-549E-4F85-B64B-D898AC82B448}"/>
              </a:ext>
            </a:extLst>
          </p:cNvPr>
          <p:cNvSpPr txBox="1">
            <a:spLocks/>
          </p:cNvSpPr>
          <p:nvPr/>
        </p:nvSpPr>
        <p:spPr>
          <a:xfrm>
            <a:off x="816864" y="1142393"/>
            <a:ext cx="5279136" cy="279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STC (Sound Transmission Class) ratings have been widely used to define requirements, but OITC (Outdoor Indoor Transmission Class) is being considered to replace it in the long term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 performance uPVC windows and doors can deliver excellent sound abatement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46340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4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Adapting High Efficiency Windows to Designer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140"/>
            <a:ext cx="10515600" cy="4401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Casing/Brickmould Options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E01755-D0C3-4677-85A7-D50C0E1CD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25" y="2350008"/>
            <a:ext cx="5275351" cy="3478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39D902-3F80-47B4-A81D-B579340BF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208" y="2350008"/>
            <a:ext cx="4709160" cy="36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0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8999E1-07F9-46E6-876B-6D53275D2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396" y="3655295"/>
            <a:ext cx="3029892" cy="2182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18" y="771266"/>
            <a:ext cx="3301386" cy="41061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Glazing options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600" dirty="0"/>
              <a:t>Satin deco, pin head, rain glass, spandrel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Tempered, laminate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Grilles, Simulated Divided Lite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PTAC Louvers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224BA-7779-411E-82CA-E045B56E00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1798" y="1603539"/>
            <a:ext cx="4996257" cy="34716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396" y="859533"/>
            <a:ext cx="1206007" cy="13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273" y="859533"/>
            <a:ext cx="1202502" cy="13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396" y="2217972"/>
            <a:ext cx="1209075" cy="126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273" y="2228063"/>
            <a:ext cx="1211165" cy="125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085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290" y="1466805"/>
            <a:ext cx="2864224" cy="3164822"/>
          </a:xfrm>
        </p:spPr>
        <p:txBody>
          <a:bodyPr/>
          <a:lstStyle/>
          <a:p>
            <a:r>
              <a:rPr lang="en-US" dirty="0"/>
              <a:t>Shapes + Sizes</a:t>
            </a:r>
          </a:p>
          <a:p>
            <a:r>
              <a:rPr lang="en-US" dirty="0"/>
              <a:t>Interior Extensions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A3829-5133-4ADB-8F4B-A14923D6D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6949" y="1127884"/>
            <a:ext cx="3764201" cy="4083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69490-B8D0-468F-992F-1C46CB5943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894" y="1127884"/>
            <a:ext cx="3609457" cy="40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3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635" y="979037"/>
            <a:ext cx="7591956" cy="489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576" y="1367580"/>
            <a:ext cx="2413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Proxima Nova Light" panose="02000506030000020004" pitchFamily="50" charset="0"/>
              </a:rPr>
              <a:t>Modern uPVC Profile Bending Equipment</a:t>
            </a:r>
          </a:p>
        </p:txBody>
      </p:sp>
    </p:spTree>
    <p:extLst>
      <p:ext uri="{BB962C8B-B14F-4D97-AF65-F5344CB8AC3E}">
        <p14:creationId xmlns:p14="http://schemas.microsoft.com/office/powerpoint/2010/main" val="3040404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dirty="0">
                <a:latin typeface="Proxima Nova Light" panose="02000506030000020004" pitchFamily="50" charset="0"/>
                <a:ea typeface="+mn-ea"/>
                <a:cs typeface="+mn-cs"/>
              </a:rPr>
              <a:t>Color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01906"/>
            <a:ext cx="4867656" cy="4069976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SzPct val="65000"/>
            </a:pPr>
            <a:r>
              <a:rPr lang="en-US" sz="2400" dirty="0"/>
              <a:t>Historically uPVC windows were available mainly in white or tan extrusions</a:t>
            </a:r>
          </a:p>
          <a:p>
            <a:pPr>
              <a:lnSpc>
                <a:spcPct val="115000"/>
              </a:lnSpc>
              <a:buClr>
                <a:schemeClr val="tx1"/>
              </a:buClr>
              <a:buSzPct val="65000"/>
            </a:pPr>
            <a:r>
              <a:rPr lang="en-US" sz="2400" dirty="0"/>
              <a:t>The advent of waterborne polyurethane coating processes for uPVC windows have created a rapid growth in demand for color</a:t>
            </a:r>
          </a:p>
          <a:p>
            <a:pPr>
              <a:lnSpc>
                <a:spcPct val="115000"/>
              </a:lnSpc>
              <a:buClr>
                <a:schemeClr val="tx1"/>
              </a:buClr>
              <a:buSzPct val="65000"/>
            </a:pPr>
            <a:r>
              <a:rPr lang="en-US" sz="2400" dirty="0"/>
              <a:t>ASTM Specification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229CB-4A57-4328-A041-76C32B790E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38882" y="681317"/>
            <a:ext cx="2814917" cy="3290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5FBFF-74BD-4574-A207-B29C3EB641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494" y="3414124"/>
            <a:ext cx="5383305" cy="2619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2CD16-625B-49D8-8C67-139B12A863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970493" y="711061"/>
            <a:ext cx="2785694" cy="27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38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74" y="2050889"/>
            <a:ext cx="4136136" cy="406997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SzPct val="65000"/>
            </a:pPr>
            <a:r>
              <a:rPr lang="en-US" dirty="0"/>
              <a:t>The coating chemically bonds to the PVC providing superior adhesion and durability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345FE-7C1B-433D-9837-24D3B5AB43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101" y="737135"/>
            <a:ext cx="4103965" cy="53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4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11499" y="691222"/>
            <a:ext cx="7146604" cy="53599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142" y="866219"/>
            <a:ext cx="3173506" cy="4629325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/>
              <a:t>The Origins of uPVC</a:t>
            </a:r>
          </a:p>
          <a:p>
            <a:pPr algn="l"/>
            <a:endParaRPr lang="en-US" b="1" dirty="0"/>
          </a:p>
          <a:p>
            <a:pPr algn="l"/>
            <a:r>
              <a:rPr lang="en-US" sz="2800" dirty="0"/>
              <a:t>Searching for a synthetic alternative to rubber, Dr. Waldo Semon of </a:t>
            </a:r>
            <a:r>
              <a:rPr lang="en-US" sz="2800" dirty="0" err="1"/>
              <a:t>B.F.Goodrich</a:t>
            </a:r>
            <a:r>
              <a:rPr lang="en-US" sz="2800" dirty="0"/>
              <a:t>® formulated the first PVC polymer in 1926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508521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93" y="1283880"/>
            <a:ext cx="4373879" cy="386562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SzPct val="65000"/>
            </a:pPr>
            <a:r>
              <a:rPr lang="en-US" sz="2400" dirty="0"/>
              <a:t>Heat reflective properties allow a full range of standard colors including dark greens and blacks for all openings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E8896-AA6B-4E3D-94F3-1C5CA540E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09" y="1283880"/>
            <a:ext cx="5720320" cy="42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6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37" y="1353670"/>
            <a:ext cx="4253752" cy="38872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SzPct val="65000"/>
            </a:pPr>
            <a:r>
              <a:rPr lang="en-US" sz="2400" dirty="0"/>
              <a:t>Cladded windows do have varied results due to dissimilar material reacting differently to temperature swings as well as moisture build up behind the cladding.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3C63F-CC2F-47BE-9DBA-7F7EA4AC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4"/>
          <a:stretch/>
        </p:blipFill>
        <p:spPr>
          <a:xfrm>
            <a:off x="5409571" y="1353671"/>
            <a:ext cx="5944228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11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Passive House (Passivhaus) - PHIUS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1934248"/>
            <a:ext cx="10515600" cy="289857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term Passive House refers to a rigorous standard for energy efficiency in buildings.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The standard first originated in Germany in 1988 and has now spread across many countries worldwide.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Milestone attained </a:t>
            </a:r>
            <a:r>
              <a:rPr lang="en-US" sz="2400"/>
              <a:t>in 2018; </a:t>
            </a:r>
            <a:r>
              <a:rPr lang="en-US" sz="2400" dirty="0"/>
              <a:t>more than 1 million sq.ft of PHIUS certified and pre-certified projects across </a:t>
            </a:r>
            <a:r>
              <a:rPr lang="en-US" sz="2400"/>
              <a:t>North America</a:t>
            </a:r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4A995-60DF-45F1-8E06-E0E44AA63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583" y="4943366"/>
            <a:ext cx="1460833" cy="952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8E1A8-C55B-49D0-9471-CBF30C71E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921" y="5212881"/>
            <a:ext cx="2628052" cy="609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DAF5C-DE43-4D0C-B7A7-DDACFD65FA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37" y="4832822"/>
            <a:ext cx="1719263" cy="1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2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1" y="923545"/>
            <a:ext cx="5038707" cy="4956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Three rigorous building standards to be eligible for Passive House Certification, along with several recommendations:</a:t>
            </a:r>
          </a:p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Annual heating and cooling demand of not more than:</a:t>
            </a:r>
          </a:p>
          <a:p>
            <a:pPr marL="0" indent="0">
              <a:buNone/>
            </a:pPr>
            <a:endParaRPr lang="en-US" sz="2100" dirty="0"/>
          </a:p>
          <a:p>
            <a:pPr lvl="1"/>
            <a:r>
              <a:rPr lang="en-US" sz="2100" dirty="0"/>
              <a:t>4,755 BTU/sq.ft per year in heating or cooling energy</a:t>
            </a:r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r>
              <a:rPr lang="en-US" sz="2100" dirty="0"/>
              <a:t>OR 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100" dirty="0"/>
              <a:t>Be designed with a maximum peak heat load 0.929 W/sq.ft.</a:t>
            </a:r>
            <a:endParaRPr lang="en-CA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5F3D0-71F8-4248-8F26-FECD80563FB5}"/>
              </a:ext>
            </a:extLst>
          </p:cNvPr>
          <p:cNvSpPr txBox="1"/>
          <p:nvPr/>
        </p:nvSpPr>
        <p:spPr>
          <a:xfrm>
            <a:off x="5742663" y="1390590"/>
            <a:ext cx="319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Sample PHIUS Window Label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0C586-987E-4A1E-9D80-68B32E3A2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627" y="1790700"/>
            <a:ext cx="5385451" cy="4243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F0E09F-0C7C-4F9D-9D16-61CDE0F943CA}"/>
              </a:ext>
            </a:extLst>
          </p:cNvPr>
          <p:cNvSpPr/>
          <p:nvPr/>
        </p:nvSpPr>
        <p:spPr>
          <a:xfrm>
            <a:off x="6135328" y="4874004"/>
            <a:ext cx="1128253" cy="394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AC512-B35E-4F5F-A36B-9ABE406F72FB}"/>
              </a:ext>
            </a:extLst>
          </p:cNvPr>
          <p:cNvSpPr/>
          <p:nvPr/>
        </p:nvSpPr>
        <p:spPr>
          <a:xfrm>
            <a:off x="6865559" y="1925623"/>
            <a:ext cx="1128253" cy="116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542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749808"/>
            <a:ext cx="10025051" cy="48190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800" dirty="0"/>
          </a:p>
          <a:p>
            <a:pPr marL="914400" lvl="1" indent="-457200">
              <a:buAutoNum type="arabicPeriod" startAt="2"/>
            </a:pPr>
            <a:r>
              <a:rPr lang="en-US" sz="2800" dirty="0"/>
              <a:t>The total primary energy (source energy for electricity, etc.) consumption (primary energy for heating, hot water and electricity):</a:t>
            </a:r>
          </a:p>
          <a:p>
            <a:pPr marL="457200" lvl="1" indent="0">
              <a:buNone/>
            </a:pPr>
            <a:endParaRPr lang="en-US" sz="2800" dirty="0"/>
          </a:p>
          <a:p>
            <a:pPr lvl="3"/>
            <a:r>
              <a:rPr lang="en-US" sz="2400" dirty="0"/>
              <a:t>Must not be more than 38,040 BTU/sq.ft per year.</a:t>
            </a:r>
          </a:p>
          <a:p>
            <a:pPr lvl="3"/>
            <a:endParaRPr lang="en-US" sz="2400" b="1" i="1" dirty="0">
              <a:solidFill>
                <a:srgbClr val="FF0000"/>
              </a:solidFill>
            </a:endParaRPr>
          </a:p>
          <a:p>
            <a:pPr marL="1371600" lvl="3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Example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</a:rPr>
              <a:t>average US home, based on same size, consumes 43,600 BTU/</a:t>
            </a:r>
            <a:r>
              <a:rPr lang="en-US" sz="2400" b="1" i="1" dirty="0" err="1">
                <a:solidFill>
                  <a:srgbClr val="FF0000"/>
                </a:solidFill>
              </a:rPr>
              <a:t>sq.ft.yr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1371600" lvl="3" indent="0">
              <a:buNone/>
            </a:pP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3" indent="0">
              <a:buNone/>
            </a:pP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4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4232" y="758952"/>
          <a:ext cx="9814560" cy="450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37960" y="5687568"/>
            <a:ext cx="486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EIA. 2015 Residential Energy Consumption Survey</a:t>
            </a:r>
          </a:p>
        </p:txBody>
      </p:sp>
    </p:spTree>
    <p:extLst>
      <p:ext uri="{BB962C8B-B14F-4D97-AF65-F5344CB8AC3E}">
        <p14:creationId xmlns:p14="http://schemas.microsoft.com/office/powerpoint/2010/main" val="1219522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8" y="740663"/>
            <a:ext cx="10144125" cy="5366521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endParaRPr lang="en-US" sz="2800" dirty="0"/>
          </a:p>
          <a:p>
            <a:pPr marL="914400" lvl="1" indent="-457200">
              <a:buAutoNum type="arabicPeriod" startAt="3"/>
            </a:pPr>
            <a:r>
              <a:rPr lang="en-US" sz="2800" dirty="0"/>
              <a:t>The building must not:</a:t>
            </a:r>
          </a:p>
          <a:p>
            <a:pPr marL="457200" lvl="1" indent="0">
              <a:buNone/>
            </a:pPr>
            <a:endParaRPr lang="en-US" sz="2800" dirty="0"/>
          </a:p>
          <a:p>
            <a:pPr lvl="2"/>
            <a:r>
              <a:rPr lang="en-US" sz="2800" dirty="0"/>
              <a:t>Leak more air than 0.6 times the house volume per hour (n</a:t>
            </a:r>
            <a:r>
              <a:rPr lang="en-US" sz="1600" dirty="0"/>
              <a:t>50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800" dirty="0"/>
              <a:t> ≤ 0.6/hour) as tested by a blower door</a:t>
            </a:r>
          </a:p>
          <a:p>
            <a:pPr lvl="2"/>
            <a:endParaRPr lang="en-US" sz="1800" dirty="0"/>
          </a:p>
          <a:p>
            <a:pPr marL="914400" lvl="2" indent="0">
              <a:buNone/>
            </a:pPr>
            <a:r>
              <a:rPr lang="en-US" sz="2800" dirty="0"/>
              <a:t>OR</a:t>
            </a:r>
          </a:p>
          <a:p>
            <a:pPr marL="914400" lvl="2" indent="0">
              <a:buNone/>
            </a:pPr>
            <a:r>
              <a:rPr lang="en-US" sz="1600" dirty="0"/>
              <a:t> </a:t>
            </a:r>
            <a:endParaRPr lang="en-US" sz="1100" dirty="0"/>
          </a:p>
          <a:p>
            <a:pPr lvl="2"/>
            <a:r>
              <a:rPr lang="en-US" sz="2800" dirty="0"/>
              <a:t>Alternatively, when looking at the surface area of the enclosure, the leakage rate must be less than 0.05 cubic feet per minute.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n</a:t>
            </a:r>
            <a:r>
              <a:rPr lang="en-US" sz="1600" dirty="0"/>
              <a:t>50</a:t>
            </a:r>
            <a:r>
              <a:rPr lang="en-US" sz="2800" dirty="0"/>
              <a:t>: air leakage unit at 50 pascals</a:t>
            </a: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r>
              <a:rPr lang="en-US" sz="1900" dirty="0"/>
              <a:t>PHIUS Guidebook: </a:t>
            </a:r>
            <a:r>
              <a:rPr lang="en-US" sz="1900" dirty="0">
                <a:hlinkClick r:id="rId2"/>
              </a:rPr>
              <a:t>https://www.phius.org/PHIUS+2018/PHIUS+%20Certification%20Guidebook%20v2.0_final.pdf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016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582" y="1060704"/>
            <a:ext cx="4984018" cy="393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Caution: Ensure products that help contribute to Passive House certification also meet local, state and national building codes.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9D1E7-FB14-400F-86C5-B4D8BAAA4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009" y="1057455"/>
            <a:ext cx="5190926" cy="4333617"/>
          </a:xfrm>
          <a:prstGeom prst="rect">
            <a:avLst/>
          </a:prstGeom>
        </p:spPr>
      </p:pic>
      <p:pic>
        <p:nvPicPr>
          <p:cNvPr id="2050" name="Picture 2" descr="AAMA - Latest North American Fenestration Standard Publish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728" y="2462300"/>
            <a:ext cx="3465871" cy="35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31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D5C43-22D2-4B52-8EA4-0E093C8C4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60671" y="-741291"/>
            <a:ext cx="5339537" cy="8252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832" y="1225296"/>
            <a:ext cx="260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Passive House Installation Consideration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B8FCD-84E5-4159-B2C3-942F97995B10}"/>
              </a:ext>
            </a:extLst>
          </p:cNvPr>
          <p:cNvSpPr/>
          <p:nvPr/>
        </p:nvSpPr>
        <p:spPr>
          <a:xfrm>
            <a:off x="5686425" y="2790825"/>
            <a:ext cx="5286375" cy="246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82154-E334-43B8-B20D-B80F88564604}"/>
              </a:ext>
            </a:extLst>
          </p:cNvPr>
          <p:cNvSpPr txBox="1"/>
          <p:nvPr/>
        </p:nvSpPr>
        <p:spPr>
          <a:xfrm>
            <a:off x="5974169" y="2990340"/>
            <a:ext cx="528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Installation important considerations</a:t>
            </a:r>
          </a:p>
          <a:p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Ensure the glass plane is in line with the major insulating plane of the wall assembly</a:t>
            </a:r>
          </a:p>
          <a:p>
            <a:pPr marL="342900" indent="-342900">
              <a:buAutoNum type="arabicPeriod"/>
            </a:pPr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Anchoring around the centroid of the window.</a:t>
            </a:r>
          </a:p>
          <a:p>
            <a:pPr marL="342900" indent="-342900">
              <a:buAutoNum type="arabicPeriod"/>
            </a:pPr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Proper flashing and air sealing is a must.</a:t>
            </a:r>
          </a:p>
        </p:txBody>
      </p:sp>
    </p:spTree>
    <p:extLst>
      <p:ext uri="{BB962C8B-B14F-4D97-AF65-F5344CB8AC3E}">
        <p14:creationId xmlns:p14="http://schemas.microsoft.com/office/powerpoint/2010/main" val="3089350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Zero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Net Zero home produces its own energy locally and should aim to produce at least as much energy as it consumes.</a:t>
            </a:r>
          </a:p>
          <a:p>
            <a:r>
              <a:rPr lang="en-US" dirty="0"/>
              <a:t>Likely needs to incorporate renewable energy source like solar power. </a:t>
            </a:r>
          </a:p>
          <a:p>
            <a:r>
              <a:rPr lang="en-US" dirty="0"/>
              <a:t>Some areas offer energy buyback programs.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74B7D-C5C4-4B2B-92FC-84448C8A6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098" y="4538663"/>
            <a:ext cx="2857501" cy="1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088" y="1496440"/>
            <a:ext cx="4912300" cy="42768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Germany, manufacturers were looking for alternative synthetic materials due to the scarcity of raw materials following the war.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Manufacturers began introducing a vinyl window in the US in the mid 50’s but their designs were small and bulky.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5376" y="2630297"/>
            <a:ext cx="5400672" cy="314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8" name="Picture 2" descr="PVC Extrusion Manufacturer - PVC Tubing, Seals &amp; Gaskets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571" y="1612009"/>
            <a:ext cx="5190427" cy="34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525E1-AFD7-47FE-9B05-77DB226DF7C4}"/>
              </a:ext>
            </a:extLst>
          </p:cNvPr>
          <p:cNvSpPr txBox="1"/>
          <p:nvPr/>
        </p:nvSpPr>
        <p:spPr>
          <a:xfrm>
            <a:off x="6091430" y="5074024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/>
              <a:t>Raw synthetic PVC pellets</a:t>
            </a:r>
          </a:p>
        </p:txBody>
      </p:sp>
    </p:spTree>
    <p:extLst>
      <p:ext uri="{BB962C8B-B14F-4D97-AF65-F5344CB8AC3E}">
        <p14:creationId xmlns:p14="http://schemas.microsoft.com/office/powerpoint/2010/main" val="11315134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four essential components when considering Net Zero structure, in order:</a:t>
            </a:r>
          </a:p>
          <a:p>
            <a:pPr marL="0" indent="0">
              <a:buNone/>
            </a:pPr>
            <a:endParaRPr lang="en-US" sz="3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Passive Solar Design, orientation of structure to take advantage of the sun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3200" b="1" i="1" dirty="0"/>
              <a:t>Energy efficient exterior building envelope</a:t>
            </a:r>
          </a:p>
          <a:p>
            <a:pPr marL="457200" lvl="1" indent="0">
              <a:buNone/>
            </a:pPr>
            <a:endParaRPr lang="en-US" sz="3200" b="1" i="1" dirty="0"/>
          </a:p>
          <a:p>
            <a:pPr marL="457200" lvl="1" indent="0">
              <a:buNone/>
            </a:pPr>
            <a:r>
              <a:rPr lang="en-US" sz="2800" dirty="0"/>
              <a:t>3.   Efficient electrical, heating, and ventilation systems</a:t>
            </a:r>
          </a:p>
          <a:p>
            <a:pPr lvl="2"/>
            <a:r>
              <a:rPr lang="en-US" sz="2400" dirty="0"/>
              <a:t>Smart, efficient design</a:t>
            </a:r>
          </a:p>
          <a:p>
            <a:pPr lvl="2"/>
            <a:endParaRPr lang="en-US" sz="2400" dirty="0"/>
          </a:p>
          <a:p>
            <a:pPr marL="457200" lvl="1" indent="0">
              <a:buNone/>
            </a:pPr>
            <a:r>
              <a:rPr lang="en-US" sz="2800" dirty="0"/>
              <a:t>4.   Electrical generation design</a:t>
            </a:r>
          </a:p>
          <a:p>
            <a:pPr lvl="2"/>
            <a:r>
              <a:rPr lang="en-US" sz="2400" dirty="0"/>
              <a:t>Alternate energy source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25181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Building Envelope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8216"/>
            <a:ext cx="10515600" cy="444874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After orienting your structure, the efficiency of the building is the next </a:t>
            </a:r>
            <a:r>
              <a:rPr lang="en-US" sz="2400" b="1" dirty="0"/>
              <a:t>most</a:t>
            </a:r>
            <a:r>
              <a:rPr lang="en-US" sz="2400" dirty="0"/>
              <a:t> critical step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With a Net Zero home, the building envelope must be highly efficient.</a:t>
            </a:r>
          </a:p>
          <a:p>
            <a:endParaRPr lang="en-US" sz="2400" dirty="0"/>
          </a:p>
          <a:p>
            <a:r>
              <a:rPr lang="en-US" sz="2400" dirty="0"/>
              <a:t>Areas such as doors, </a:t>
            </a:r>
            <a:r>
              <a:rPr lang="en-US" b="1" i="1" dirty="0"/>
              <a:t>windows</a:t>
            </a:r>
            <a:r>
              <a:rPr lang="en-US" sz="2400" dirty="0"/>
              <a:t>, the attic, the foundation, and the exterior walls, must be properly sealed with a high R-value and low air leakage through cracks &amp; gaps. This ensures the home uses every unit of energy to its maximum potential.</a:t>
            </a:r>
          </a:p>
          <a:p>
            <a:endParaRPr lang="en-US" sz="2400" dirty="0"/>
          </a:p>
          <a:p>
            <a:r>
              <a:rPr lang="en-US" sz="2400" dirty="0"/>
              <a:t>Most wall assemblies are thicker than standard construction. Careful considerations need to be made to balance cost and efficiency.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74925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Creekview</a:t>
            </a:r>
          </a:p>
          <a:p>
            <a:r>
              <a:rPr lang="en-CA" dirty="0"/>
              <a:t>Parris Terrace</a:t>
            </a:r>
          </a:p>
          <a:p>
            <a:r>
              <a:rPr lang="en-CA" dirty="0"/>
              <a:t>Halifax Project</a:t>
            </a:r>
          </a:p>
          <a:p>
            <a:r>
              <a:rPr lang="en-CA" dirty="0"/>
              <a:t>Loewen </a:t>
            </a:r>
            <a:r>
              <a:rPr lang="en-CA"/>
              <a:t>window project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5049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20" y="675060"/>
            <a:ext cx="10515600" cy="581727"/>
          </a:xfrm>
        </p:spPr>
        <p:txBody>
          <a:bodyPr>
            <a:noAutofit/>
          </a:bodyPr>
          <a:lstStyle/>
          <a:p>
            <a:r>
              <a:rPr lang="en-CA" sz="3600" dirty="0"/>
              <a:t>Creekview Apartments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120" y="1448092"/>
            <a:ext cx="4038728" cy="3719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Location: Canandaigua, NY</a:t>
            </a:r>
          </a:p>
          <a:p>
            <a:pPr marL="0" indent="0">
              <a:buNone/>
            </a:pPr>
            <a:r>
              <a:rPr lang="en-CA" sz="2400" dirty="0"/>
              <a:t>12 multi-family residences</a:t>
            </a:r>
          </a:p>
          <a:p>
            <a:pPr marL="0" indent="0">
              <a:buNone/>
            </a:pPr>
            <a:r>
              <a:rPr lang="en-CA" sz="2400" dirty="0"/>
              <a:t>PHIUS Certified</a:t>
            </a:r>
          </a:p>
          <a:p>
            <a:pPr marL="0" indent="0">
              <a:buNone/>
            </a:pPr>
            <a:r>
              <a:rPr lang="en-CA" sz="2400" dirty="0"/>
              <a:t>Casement Windows</a:t>
            </a:r>
          </a:p>
          <a:p>
            <a:pPr marL="0" indent="0">
              <a:buNone/>
            </a:pPr>
            <a:r>
              <a:rPr lang="en-CA" sz="2400" dirty="0"/>
              <a:t>U=0.15</a:t>
            </a:r>
          </a:p>
          <a:p>
            <a:pPr marL="0" indent="0">
              <a:buNone/>
            </a:pPr>
            <a:r>
              <a:rPr lang="en-CA" sz="2400" dirty="0"/>
              <a:t>Air Tightness</a:t>
            </a:r>
          </a:p>
          <a:p>
            <a:pPr marL="0" indent="0">
              <a:buNone/>
            </a:pPr>
            <a:r>
              <a:rPr lang="en-CA" sz="2400" dirty="0"/>
              <a:t>   0.047 cfm50/ft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</a:p>
          <a:p>
            <a:pPr marL="0" indent="0">
              <a:buNone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HERS = 49</a:t>
            </a:r>
            <a:endParaRPr lang="en-CA" sz="2400" dirty="0"/>
          </a:p>
        </p:txBody>
      </p:sp>
      <p:sp>
        <p:nvSpPr>
          <p:cNvPr id="5" name="AutoShape 2" descr="Gregg Firster (@GreggFirster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Gregg Firster (@GreggFirster) |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280" y="3240316"/>
            <a:ext cx="7489621" cy="25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912736" y="1352439"/>
            <a:ext cx="4038728" cy="1792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Architect:  Glasow Architecture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Consultant:  Sustainable Comfort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Builder: DiMarco Constructors</a:t>
            </a:r>
          </a:p>
        </p:txBody>
      </p:sp>
    </p:spTree>
    <p:extLst>
      <p:ext uri="{BB962C8B-B14F-4D97-AF65-F5344CB8AC3E}">
        <p14:creationId xmlns:p14="http://schemas.microsoft.com/office/powerpoint/2010/main" val="37727219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955"/>
            <a:ext cx="10515600" cy="800790"/>
          </a:xfrm>
        </p:spPr>
        <p:txBody>
          <a:bodyPr>
            <a:normAutofit/>
          </a:bodyPr>
          <a:lstStyle/>
          <a:p>
            <a:r>
              <a:rPr lang="en-CA" sz="4000" dirty="0"/>
              <a:t>Parris Terrace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305"/>
            <a:ext cx="4803648" cy="1545336"/>
          </a:xfrm>
        </p:spPr>
        <p:txBody>
          <a:bodyPr>
            <a:normAutofit fontScale="92500" lnSpcReduction="20000"/>
          </a:bodyPr>
          <a:lstStyle/>
          <a:p>
            <a:r>
              <a:rPr lang="en-CA" sz="2000" dirty="0"/>
              <a:t>Kaplan Thompson Architects</a:t>
            </a:r>
          </a:p>
          <a:p>
            <a:r>
              <a:rPr lang="en-CA" sz="2000" dirty="0"/>
              <a:t>Repurposing Portland ME industrial area</a:t>
            </a:r>
          </a:p>
          <a:p>
            <a:r>
              <a:rPr lang="en-CA" sz="2000" dirty="0"/>
              <a:t>Use of “Passive House Technologies”</a:t>
            </a:r>
          </a:p>
          <a:p>
            <a:r>
              <a:rPr lang="en-CA" sz="2000" dirty="0"/>
              <a:t>Overall energy use 50% of typical apartment building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3074" name="Picture 2" descr="Parris Terrac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121" y="2907792"/>
            <a:ext cx="4700016" cy="29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rris Terrac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094" y="2907792"/>
            <a:ext cx="4175569" cy="29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4728" y="1228355"/>
            <a:ext cx="4123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 dirty="0">
                <a:latin typeface="Proxima Nova Light" panose="02000506030000020004" pitchFamily="50" charset="0"/>
              </a:rPr>
              <a:t>uPVC Casement and fixed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 dirty="0">
                <a:latin typeface="Proxima Nova Light" panose="02000506030000020004" pitchFamily="50" charset="0"/>
              </a:rPr>
              <a:t>Dual glazed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 dirty="0">
                <a:latin typeface="Proxima Nova Light" panose="02000506030000020004" pitchFamily="50" charset="0"/>
              </a:rPr>
              <a:t>Black painted exterior, non-painted white interior</a:t>
            </a:r>
          </a:p>
        </p:txBody>
      </p:sp>
    </p:spTree>
    <p:extLst>
      <p:ext uri="{BB962C8B-B14F-4D97-AF65-F5344CB8AC3E}">
        <p14:creationId xmlns:p14="http://schemas.microsoft.com/office/powerpoint/2010/main" val="1634433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Halifax Saltstone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813"/>
            <a:ext cx="5370576" cy="42611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Passive House and Net-Zero Certified</a:t>
            </a:r>
          </a:p>
          <a:p>
            <a:r>
              <a:rPr lang="en-US" sz="2400" dirty="0"/>
              <a:t>Triple-Glazed Casement/Fixed Windows</a:t>
            </a:r>
          </a:p>
          <a:p>
            <a:r>
              <a:rPr lang="en-US" sz="2400" dirty="0"/>
              <a:t>Windows painted black both exterior &amp; interior</a:t>
            </a:r>
          </a:p>
          <a:p>
            <a:r>
              <a:rPr lang="en-US" sz="2400" dirty="0"/>
              <a:t>Window glazing tuned per cardinal direction</a:t>
            </a:r>
          </a:p>
          <a:p>
            <a:r>
              <a:rPr lang="en-US" sz="2400" dirty="0"/>
              <a:t>R-Value doubled Code</a:t>
            </a:r>
          </a:p>
          <a:p>
            <a:r>
              <a:rPr lang="en-US" sz="2400" dirty="0"/>
              <a:t>Air Tightness of 0.41ACH @ 50 Pascals</a:t>
            </a:r>
          </a:p>
          <a:p>
            <a:endParaRPr lang="en-US" sz="2400" dirty="0"/>
          </a:p>
          <a:p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6C72F-DC6A-4558-BA8E-E745C6C0F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615" y="1631408"/>
            <a:ext cx="4873487" cy="2166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38D009-C129-4A65-A153-F78CD4BFC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616" y="4016863"/>
            <a:ext cx="4873487" cy="20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92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4425"/>
            <a:ext cx="10515600" cy="673167"/>
          </a:xfrm>
        </p:spPr>
        <p:txBody>
          <a:bodyPr>
            <a:normAutofit/>
          </a:bodyPr>
          <a:lstStyle/>
          <a:p>
            <a:r>
              <a:rPr lang="en-CA" sz="4000" dirty="0"/>
              <a:t>Vermont Colonial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72B3-E479-42F0-9C9A-421ED8A8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4968240" cy="1554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Haynes &amp; Garthwaite Architects</a:t>
            </a:r>
          </a:p>
          <a:p>
            <a:pPr marL="0" indent="0">
              <a:buNone/>
            </a:pPr>
            <a:r>
              <a:rPr lang="en-CA" sz="2000" dirty="0"/>
              <a:t>uPVC Casement windows, simulated Double Hung</a:t>
            </a:r>
          </a:p>
          <a:p>
            <a:pPr marL="0" indent="0">
              <a:buNone/>
            </a:pPr>
            <a:r>
              <a:rPr lang="en-CA" sz="2000" dirty="0"/>
              <a:t>Total R value = 5.55</a:t>
            </a:r>
          </a:p>
        </p:txBody>
      </p:sp>
      <p:pic>
        <p:nvPicPr>
          <p:cNvPr id="1028" name="Picture 4" descr="Haynes &amp;amp; Garthwaite Architec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028" y="1618488"/>
            <a:ext cx="5325772" cy="43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ynes &amp;amp; Garthwaite Architec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60" y="2971799"/>
            <a:ext cx="4874344" cy="30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668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055355-0A63-4FCC-AF38-8BAF71CE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31" y="2002631"/>
            <a:ext cx="9737538" cy="2852737"/>
          </a:xfrm>
        </p:spPr>
        <p:txBody>
          <a:bodyPr>
            <a:noAutofit/>
          </a:bodyPr>
          <a:lstStyle/>
          <a:p>
            <a:pPr algn="ctr"/>
            <a:r>
              <a:rPr lang="en-CA" sz="4800" dirty="0"/>
              <a:t>This concludes the formal part of the AIA presentation. Questions?</a:t>
            </a:r>
            <a:br>
              <a:rPr lang="en-CA" sz="4800" dirty="0"/>
            </a:b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298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64" y="883792"/>
            <a:ext cx="10515600" cy="5224399"/>
          </a:xfrm>
        </p:spPr>
        <p:txBody>
          <a:bodyPr>
            <a:normAutofit/>
          </a:bodyPr>
          <a:lstStyle/>
          <a:p>
            <a:r>
              <a:rPr lang="en-US" dirty="0"/>
              <a:t>The B.F.Goodrich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dirty="0"/>
              <a:t> company decided to launch vinyl windows in the late 50’s.  </a:t>
            </a:r>
          </a:p>
          <a:p>
            <a:r>
              <a:rPr lang="en-US" dirty="0"/>
              <a:t>They emulated the popular wood and aluminum designs.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825D-524C-4DC7-B6E1-EF43BE965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053" y="2705214"/>
            <a:ext cx="8124952" cy="34029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CF5BC-409E-40D0-8443-E2A064F85F90}"/>
              </a:ext>
            </a:extLst>
          </p:cNvPr>
          <p:cNvSpPr txBox="1">
            <a:spLocks/>
          </p:cNvSpPr>
          <p:nvPr/>
        </p:nvSpPr>
        <p:spPr>
          <a:xfrm>
            <a:off x="893064" y="4276164"/>
            <a:ext cx="5068465" cy="1921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750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84" y="1120588"/>
            <a:ext cx="10811256" cy="2171252"/>
          </a:xfrm>
        </p:spPr>
        <p:txBody>
          <a:bodyPr>
            <a:normAutofit/>
          </a:bodyPr>
          <a:lstStyle/>
          <a:p>
            <a:r>
              <a:rPr lang="en-US" dirty="0"/>
              <a:t>The designs were sleek, better sight lines and more aesthetically pleasing but did not catch on immediately.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Vinyl was still viewed as a plastic in North America and therefore less appealing.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C37AA-E963-40D0-AEC0-1D5B5CCF4519}"/>
              </a:ext>
            </a:extLst>
          </p:cNvPr>
          <p:cNvSpPr txBox="1"/>
          <p:nvPr/>
        </p:nvSpPr>
        <p:spPr>
          <a:xfrm>
            <a:off x="10184520" y="3403980"/>
            <a:ext cx="1167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00" i="1" dirty="0">
                <a:solidFill>
                  <a:schemeClr val="bg1"/>
                </a:solidFill>
              </a:rPr>
              <a:t>Old Vinyl </a:t>
            </a:r>
            <a:r>
              <a:rPr lang="en-CA" sz="1000" i="1" dirty="0" err="1">
                <a:solidFill>
                  <a:schemeClr val="bg1"/>
                </a:solidFill>
              </a:rPr>
              <a:t>WIndows</a:t>
            </a:r>
            <a:endParaRPr lang="en-CA" sz="1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BBB0B9-3B48-4D79-9DFF-B1CCDC3DCED2}"/>
              </a:ext>
            </a:extLst>
          </p:cNvPr>
          <p:cNvSpPr txBox="1">
            <a:spLocks/>
          </p:cNvSpPr>
          <p:nvPr/>
        </p:nvSpPr>
        <p:spPr>
          <a:xfrm>
            <a:off x="938784" y="3403980"/>
            <a:ext cx="5652887" cy="2523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was not until the early 80’s that vinyl windows really took off</a:t>
            </a:r>
          </a:p>
          <a:p>
            <a:pPr lvl="1"/>
            <a:r>
              <a:rPr lang="en-US" dirty="0"/>
              <a:t>The advent of a global oil embargo put more emphasis on energy efficiency in homes. </a:t>
            </a:r>
          </a:p>
          <a:p>
            <a:pPr lvl="1"/>
            <a:r>
              <a:rPr lang="en-US" dirty="0"/>
              <a:t>The price of aluminum also skyrocketed.</a:t>
            </a:r>
            <a:endParaRPr lang="en-CA" dirty="0"/>
          </a:p>
        </p:txBody>
      </p:sp>
      <p:pic>
        <p:nvPicPr>
          <p:cNvPr id="1026" name="Picture 2" descr="Guide to Mid-Century American Homes, 1930 to 19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758" y="2927825"/>
            <a:ext cx="4493982" cy="29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0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699833"/>
            <a:ext cx="5410060" cy="53291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700" dirty="0"/>
          </a:p>
          <a:p>
            <a:r>
              <a:rPr lang="en-US" dirty="0"/>
              <a:t>The US Northwest was one area to kickstart the movement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A power planning council for Oregon, Washington, Idaho and Montana were looking for alternatives to adding new power generation capacity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  <a:p>
            <a:pPr lvl="1"/>
            <a:r>
              <a:rPr lang="en-US" sz="2800" dirty="0"/>
              <a:t>The council developed new energy conservation standards, including energy efficiency requirements for windows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AutoShape 4" descr="Northwestern United Stat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Northwestern United States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Northwestern United States - Wikipedia"/>
          <p:cNvSpPr>
            <a:spLocks noChangeAspect="1" noChangeArrowheads="1"/>
          </p:cNvSpPr>
          <p:nvPr/>
        </p:nvSpPr>
        <p:spPr bwMode="auto">
          <a:xfrm>
            <a:off x="6127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2" descr="Northwestern United States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4" descr="Northwestern United States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6" descr="Northwestern United States - Wikipedia"/>
          <p:cNvSpPr>
            <a:spLocks noChangeAspect="1" noChangeArrowheads="1"/>
          </p:cNvSpPr>
          <p:nvPr/>
        </p:nvSpPr>
        <p:spPr bwMode="auto">
          <a:xfrm>
            <a:off x="460375" y="-743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83316-E982-4C14-BE6E-1EFDF9890B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197" y="1328478"/>
            <a:ext cx="4858106" cy="35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18192</TotalTime>
  <Words>2469</Words>
  <Application>Microsoft Office PowerPoint</Application>
  <PresentationFormat>Widescreen</PresentationFormat>
  <Paragraphs>427</Paragraphs>
  <Slides>67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Proxima Nova</vt:lpstr>
      <vt:lpstr>Proxima Nova Extrabold</vt:lpstr>
      <vt:lpstr>Proxima Nova Light</vt:lpstr>
      <vt:lpstr>Proxima Nova Medium</vt:lpstr>
      <vt:lpstr>Times New Roman</vt:lpstr>
      <vt:lpstr>Office Theme</vt:lpstr>
      <vt:lpstr>EVOLUTION OF VINYL  WINDOW EFFICIENCY </vt:lpstr>
      <vt:lpstr>Learning Objectives</vt:lpstr>
      <vt:lpstr>Index</vt:lpstr>
      <vt:lpstr>Evolution of the uPVC Window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Window Solutions</vt:lpstr>
      <vt:lpstr>PowerPoint Presentation</vt:lpstr>
      <vt:lpstr>PowerPoint Presentation</vt:lpstr>
      <vt:lpstr>PowerPoint Presentation</vt:lpstr>
      <vt:lpstr>Performance Testing</vt:lpstr>
      <vt:lpstr>PowerPoint Presentation</vt:lpstr>
      <vt:lpstr>PowerPoint Presentation</vt:lpstr>
      <vt:lpstr>PowerPoint Presentation</vt:lpstr>
      <vt:lpstr>Available Configurations</vt:lpstr>
      <vt:lpstr>PowerPoint Presentation</vt:lpstr>
      <vt:lpstr>PowerPoint Presentation</vt:lpstr>
      <vt:lpstr>PowerPoint Presentation</vt:lpstr>
      <vt:lpstr>Blower Door Test  Used to measure building envelope air tightness.</vt:lpstr>
      <vt:lpstr>Limiting Radiant Heat Loss/Gain </vt:lpstr>
      <vt:lpstr>PowerPoint Presentation</vt:lpstr>
      <vt:lpstr>PowerPoint Presentation</vt:lpstr>
      <vt:lpstr>PowerPoint Presentation</vt:lpstr>
      <vt:lpstr>PowerPoint Presentation</vt:lpstr>
      <vt:lpstr>Radiant Material Transmission Comparison</vt:lpstr>
      <vt:lpstr>Window Type Comparison</vt:lpstr>
      <vt:lpstr>PowerPoint Presentation</vt:lpstr>
      <vt:lpstr>PowerPoint Presentation</vt:lpstr>
      <vt:lpstr>Sound Abatement</vt:lpstr>
      <vt:lpstr> </vt:lpstr>
      <vt:lpstr>Adapting High Efficiency Windows to Designer Needs</vt:lpstr>
      <vt:lpstr>PowerPoint Presentation</vt:lpstr>
      <vt:lpstr>PowerPoint Presentation</vt:lpstr>
      <vt:lpstr>PowerPoint Presentation</vt:lpstr>
      <vt:lpstr>Color Options</vt:lpstr>
      <vt:lpstr>PowerPoint Presentation</vt:lpstr>
      <vt:lpstr>PowerPoint Presentation</vt:lpstr>
      <vt:lpstr>PowerPoint Presentation</vt:lpstr>
      <vt:lpstr>Passive House (Passivhaus) - PHIUS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Zero</vt:lpstr>
      <vt:lpstr>PowerPoint Presentation</vt:lpstr>
      <vt:lpstr>Building Envelope</vt:lpstr>
      <vt:lpstr>Case Studies</vt:lpstr>
      <vt:lpstr>Creekview Apartments</vt:lpstr>
      <vt:lpstr>Parris Terrace</vt:lpstr>
      <vt:lpstr>Halifax Saltstone Project</vt:lpstr>
      <vt:lpstr>Vermont Colonial</vt:lpstr>
      <vt:lpstr>This concludes the formal part of the AIA presentation.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Bastarache</dc:creator>
  <cp:lastModifiedBy>Jeff Barsalou</cp:lastModifiedBy>
  <cp:revision>239</cp:revision>
  <dcterms:created xsi:type="dcterms:W3CDTF">2020-03-23T12:32:13Z</dcterms:created>
  <dcterms:modified xsi:type="dcterms:W3CDTF">2022-01-21T21:03:25Z</dcterms:modified>
</cp:coreProperties>
</file>